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5" r:id="rId3"/>
    <p:sldId id="346" r:id="rId4"/>
    <p:sldId id="261" r:id="rId5"/>
    <p:sldId id="257" r:id="rId6"/>
    <p:sldId id="343" r:id="rId7"/>
    <p:sldId id="273" r:id="rId8"/>
    <p:sldId id="258" r:id="rId9"/>
    <p:sldId id="259" r:id="rId10"/>
    <p:sldId id="260" r:id="rId11"/>
    <p:sldId id="262" r:id="rId12"/>
    <p:sldId id="263" r:id="rId13"/>
    <p:sldId id="264" r:id="rId14"/>
    <p:sldId id="318" r:id="rId15"/>
    <p:sldId id="274" r:id="rId16"/>
    <p:sldId id="317" r:id="rId17"/>
    <p:sldId id="265" r:id="rId18"/>
    <p:sldId id="319" r:id="rId19"/>
    <p:sldId id="352" r:id="rId20"/>
    <p:sldId id="353" r:id="rId21"/>
    <p:sldId id="311" r:id="rId22"/>
    <p:sldId id="275" r:id="rId23"/>
    <p:sldId id="348" r:id="rId24"/>
    <p:sldId id="344" r:id="rId25"/>
    <p:sldId id="266" r:id="rId26"/>
    <p:sldId id="267" r:id="rId27"/>
    <p:sldId id="268" r:id="rId28"/>
    <p:sldId id="269" r:id="rId29"/>
    <p:sldId id="312" r:id="rId30"/>
    <p:sldId id="313" r:id="rId31"/>
    <p:sldId id="314" r:id="rId32"/>
    <p:sldId id="328" r:id="rId33"/>
    <p:sldId id="349" r:id="rId34"/>
    <p:sldId id="350" r:id="rId35"/>
    <p:sldId id="331" r:id="rId36"/>
    <p:sldId id="332" r:id="rId37"/>
    <p:sldId id="320" r:id="rId38"/>
    <p:sldId id="321" r:id="rId39"/>
    <p:sldId id="270" r:id="rId40"/>
    <p:sldId id="306" r:id="rId41"/>
    <p:sldId id="307" r:id="rId42"/>
    <p:sldId id="322" r:id="rId43"/>
    <p:sldId id="276" r:id="rId44"/>
    <p:sldId id="277" r:id="rId45"/>
    <p:sldId id="278" r:id="rId46"/>
    <p:sldId id="280" r:id="rId47"/>
    <p:sldId id="281" r:id="rId48"/>
    <p:sldId id="279" r:id="rId49"/>
    <p:sldId id="282" r:id="rId50"/>
    <p:sldId id="283" r:id="rId51"/>
    <p:sldId id="284" r:id="rId52"/>
    <p:sldId id="334" r:id="rId53"/>
    <p:sldId id="333" r:id="rId54"/>
    <p:sldId id="286" r:id="rId55"/>
    <p:sldId id="305" r:id="rId56"/>
    <p:sldId id="287" r:id="rId57"/>
    <p:sldId id="288" r:id="rId58"/>
    <p:sldId id="347" r:id="rId59"/>
    <p:sldId id="289" r:id="rId60"/>
    <p:sldId id="293" r:id="rId61"/>
    <p:sldId id="294" r:id="rId62"/>
    <p:sldId id="326" r:id="rId63"/>
    <p:sldId id="335" r:id="rId64"/>
    <p:sldId id="336" r:id="rId65"/>
    <p:sldId id="337" r:id="rId66"/>
    <p:sldId id="338" r:id="rId67"/>
    <p:sldId id="290" r:id="rId68"/>
    <p:sldId id="351" r:id="rId69"/>
    <p:sldId id="291" r:id="rId70"/>
    <p:sldId id="325" r:id="rId71"/>
    <p:sldId id="342" r:id="rId72"/>
    <p:sldId id="292" r:id="rId73"/>
    <p:sldId id="323" r:id="rId74"/>
    <p:sldId id="324" r:id="rId75"/>
    <p:sldId id="341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02" r:id="rId84"/>
    <p:sldId id="303" r:id="rId85"/>
    <p:sldId id="304" r:id="rId86"/>
    <p:sldId id="308" r:id="rId87"/>
    <p:sldId id="339" r:id="rId88"/>
    <p:sldId id="340" r:id="rId89"/>
    <p:sldId id="327" r:id="rId90"/>
    <p:sldId id="309" r:id="rId91"/>
    <p:sldId id="310" r:id="rId92"/>
    <p:sldId id="329" r:id="rId93"/>
    <p:sldId id="330" r:id="rId94"/>
    <p:sldId id="271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394" autoAdjust="0"/>
  </p:normalViewPr>
  <p:slideViewPr>
    <p:cSldViewPr snapToGrid="0">
      <p:cViewPr varScale="1">
        <p:scale>
          <a:sx n="72" d="100"/>
          <a:sy n="72" d="100"/>
        </p:scale>
        <p:origin x="100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6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12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78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867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05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059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55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92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30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5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5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6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8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3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25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90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AFC8D5-CF43-4A16-AB81-5AFF94B660D7}" type="datetimeFigureOut">
              <a:rPr lang="en-IN" smtClean="0"/>
              <a:pPr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154D7-4822-4B82-9704-E58D697C20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22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/compass?jmp=hero" TargetMode="External"/><Relationship Id="rId2" Type="http://schemas.openxmlformats.org/officeDocument/2006/relationships/hyperlink" Target="https://www.mongodb.com/download-center/commun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tpostman.com/apps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A5A1-193B-416E-95DD-4D1DA9DCC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        </a:t>
            </a:r>
            <a:br>
              <a:rPr lang="en-US" dirty="0"/>
            </a:br>
            <a:r>
              <a:rPr lang="en-US" dirty="0"/>
              <a:t>					 </a:t>
            </a:r>
            <a:r>
              <a:rPr lang="en-US" sz="3600" dirty="0"/>
              <a:t>The  Server-side JavaScript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5B496-2E07-4DEB-A7B1-F491856E1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1F27D-95F4-4BE4-A530-85A7E3E6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80" y="1392667"/>
            <a:ext cx="7488468" cy="23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1874-153C-4F18-AD88-A45AEA9A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3899"/>
            <a:ext cx="9404723" cy="697483"/>
          </a:xfrm>
        </p:spPr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72C1-3F8E-44A4-8037-1A7640BD1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01002"/>
            <a:ext cx="8946541" cy="4667535"/>
          </a:xfrm>
        </p:spPr>
        <p:txBody>
          <a:bodyPr>
            <a:normAutofit/>
          </a:bodyPr>
          <a:lstStyle/>
          <a:p>
            <a:r>
              <a:rPr lang="en-IN" sz="2400" dirty="0"/>
              <a:t>node </a:t>
            </a:r>
            <a:r>
              <a:rPr lang="en-IN" sz="2400" dirty="0" err="1"/>
              <a:t>js</a:t>
            </a:r>
            <a:r>
              <a:rPr lang="en-IN" sz="2400" dirty="0"/>
              <a:t> uses an event-</a:t>
            </a:r>
            <a:r>
              <a:rPr lang="en-IN" sz="2400" dirty="0" err="1"/>
              <a:t>driven,non</a:t>
            </a:r>
            <a:r>
              <a:rPr lang="en-IN" sz="2400" dirty="0"/>
              <a:t>-blocking i/o model which makes it lightweight.</a:t>
            </a:r>
            <a:endParaRPr lang="en-US" sz="2400" dirty="0"/>
          </a:p>
          <a:p>
            <a:r>
              <a:rPr lang="en-US" sz="2400" dirty="0"/>
              <a:t>P</a:t>
            </a:r>
            <a:r>
              <a:rPr lang="en-IN" sz="2400" dirty="0" err="1"/>
              <a:t>rogram</a:t>
            </a:r>
            <a:r>
              <a:rPr lang="en-IN" sz="2400" dirty="0"/>
              <a:t> for node.js is written in </a:t>
            </a:r>
            <a:r>
              <a:rPr lang="en-IN" sz="2400" dirty="0" err="1"/>
              <a:t>javascript</a:t>
            </a:r>
            <a:r>
              <a:rPr lang="en-IN" sz="2400" dirty="0"/>
              <a:t> and extension of a </a:t>
            </a:r>
            <a:r>
              <a:rPr lang="en-IN" sz="2400" dirty="0" err="1"/>
              <a:t>nodejs</a:t>
            </a:r>
            <a:r>
              <a:rPr lang="en-IN" sz="2400" dirty="0"/>
              <a:t> file is .</a:t>
            </a:r>
            <a:r>
              <a:rPr lang="en-IN" sz="2400" dirty="0" err="1"/>
              <a:t>js</a:t>
            </a:r>
            <a:r>
              <a:rPr lang="en-IN" sz="2400" dirty="0"/>
              <a:t> but it’s not the same </a:t>
            </a:r>
            <a:r>
              <a:rPr lang="en-IN" sz="2400" dirty="0" err="1"/>
              <a:t>javascript</a:t>
            </a:r>
            <a:r>
              <a:rPr lang="en-IN" sz="2400" dirty="0"/>
              <a:t> which we are use to, because there is no document Object Model(DOM) implementation provided by Node.js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IN" sz="2400" dirty="0"/>
              <a:t>    Example: The below mentioned statement is not </a:t>
            </a:r>
            <a:r>
              <a:rPr lang="en-IN" sz="2400"/>
              <a:t>valid       	for NodeJS Application:-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IN" sz="2400" dirty="0"/>
              <a:t>                 </a:t>
            </a:r>
            <a:r>
              <a:rPr lang="en-IN" sz="2400" dirty="0" err="1">
                <a:solidFill>
                  <a:srgbClr val="FFFF00"/>
                </a:solidFill>
              </a:rPr>
              <a:t>document.getElementById</a:t>
            </a:r>
            <a:r>
              <a:rPr lang="en-IN" sz="2400" dirty="0">
                <a:solidFill>
                  <a:srgbClr val="FFFF00"/>
                </a:solidFill>
              </a:rPr>
              <a:t>(“</a:t>
            </a:r>
            <a:r>
              <a:rPr lang="en-IN" sz="2400" dirty="0" err="1">
                <a:solidFill>
                  <a:srgbClr val="FFFF00"/>
                </a:solidFill>
              </a:rPr>
              <a:t>elementId</a:t>
            </a:r>
            <a:r>
              <a:rPr lang="en-IN" sz="2400" dirty="0">
                <a:solidFill>
                  <a:srgbClr val="FFFF00"/>
                </a:solidFill>
              </a:rPr>
              <a:t>”);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IN" sz="2400" dirty="0"/>
              <a:t>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08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5AE7-EFBA-4C8E-9841-4C7294CD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78" y="214987"/>
            <a:ext cx="9404723" cy="789228"/>
          </a:xfrm>
        </p:spPr>
        <p:txBody>
          <a:bodyPr/>
          <a:lstStyle/>
          <a:p>
            <a:r>
              <a:rPr lang="en-US" sz="4000" dirty="0"/>
              <a:t>How to download and install Node.js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33A4-4B7B-4033-B821-8D2CFB56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27" y="1004216"/>
            <a:ext cx="10690746" cy="917350"/>
          </a:xfrm>
        </p:spPr>
        <p:txBody>
          <a:bodyPr/>
          <a:lstStyle/>
          <a:p>
            <a:r>
              <a:rPr lang="en-US" dirty="0"/>
              <a:t>Download link : </a:t>
            </a:r>
            <a:endParaRPr lang="en-IN" dirty="0"/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FF00"/>
                </a:solidFill>
              </a:rPr>
              <a:t>https://nodejs.org/en/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1192A-E2AC-46D7-B5A4-56D0D17E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7" y="1921565"/>
            <a:ext cx="11216086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5B97-F9AA-43DF-86AE-2A58835F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8436"/>
          </a:xfrm>
        </p:spPr>
        <p:txBody>
          <a:bodyPr/>
          <a:lstStyle/>
          <a:p>
            <a:r>
              <a:rPr lang="en-US" sz="3600" dirty="0"/>
              <a:t>How to download and install VS code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9157-80F2-4D1F-9176-643F7302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78" y="1190769"/>
            <a:ext cx="11123522" cy="5469337"/>
          </a:xfrm>
        </p:spPr>
        <p:txBody>
          <a:bodyPr/>
          <a:lstStyle/>
          <a:p>
            <a:r>
              <a:rPr lang="en-US" dirty="0"/>
              <a:t>Download link 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FF00"/>
                </a:solidFill>
              </a:rPr>
              <a:t>https://code.visualstudio.com/download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9D7CE-7A98-4D8C-A604-F71FD4EC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1" y="2088107"/>
            <a:ext cx="107074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86FE-3E8F-4E40-A264-6CDAA349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5" y="451991"/>
            <a:ext cx="9404723" cy="680773"/>
          </a:xfrm>
        </p:spPr>
        <p:txBody>
          <a:bodyPr/>
          <a:lstStyle/>
          <a:p>
            <a:r>
              <a:rPr lang="en-US" dirty="0"/>
              <a:t>Verify installation status!!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9095-C2D8-4538-AE72-C4B267E6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97742"/>
            <a:ext cx="9404723" cy="5010058"/>
          </a:xfrm>
        </p:spPr>
        <p:txBody>
          <a:bodyPr/>
          <a:lstStyle/>
          <a:p>
            <a:r>
              <a:rPr lang="en-US" dirty="0"/>
              <a:t>By using Command Prompt window</a:t>
            </a:r>
          </a:p>
          <a:p>
            <a:r>
              <a:rPr lang="en-US" dirty="0">
                <a:sym typeface="Wingdings" panose="05000000000000000000" pitchFamily="2" charset="2"/>
              </a:rPr>
              <a:t>     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node  - -version   or   node  –v</a:t>
            </a:r>
          </a:p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                and</a:t>
            </a:r>
          </a:p>
          <a:p>
            <a:r>
              <a:rPr lang="en-US" dirty="0">
                <a:sym typeface="Wingdings" panose="05000000000000000000" pitchFamily="2" charset="2"/>
              </a:rPr>
              <a:t>      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npm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- - version  or  </a:t>
            </a:r>
            <a:r>
              <a:rPr lang="en-US" dirty="0" err="1">
                <a:solidFill>
                  <a:srgbClr val="FFFF00"/>
                </a:solidFill>
                <a:sym typeface="Wingdings" panose="05000000000000000000" pitchFamily="2" charset="2"/>
              </a:rPr>
              <a:t>npm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  –v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0E215-B072-457B-8D26-EFC37751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8" y="3043216"/>
            <a:ext cx="9089090" cy="32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D87F-6BF6-41B7-95B0-82408EF9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233936"/>
            <a:ext cx="8825657" cy="1915647"/>
          </a:xfrm>
        </p:spPr>
        <p:txBody>
          <a:bodyPr/>
          <a:lstStyle/>
          <a:p>
            <a:r>
              <a:rPr lang="en-US" sz="4400" dirty="0">
                <a:latin typeface="Arial Rounded MT Bold" panose="020F0704030504030204" pitchFamily="34" charset="0"/>
              </a:rPr>
              <a:t>Introduction to Node.js Basic Program</a:t>
            </a:r>
            <a:endParaRPr lang="en-IN" sz="4400" dirty="0">
              <a:latin typeface="Arial Rounded MT Bold" panose="020F07040305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FF7FE-760D-4EBB-A68E-CDC681DCB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700" y="4776788"/>
            <a:ext cx="8824913" cy="860425"/>
          </a:xfrm>
        </p:spPr>
        <p:txBody>
          <a:bodyPr/>
          <a:lstStyle/>
          <a:p>
            <a:r>
              <a:rPr lang="en-US" dirty="0"/>
              <a:t>Module - 1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32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0F7EC-269E-48E3-8BD5-289CCD0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4" y="911172"/>
            <a:ext cx="11343860" cy="577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0F25D-4C07-4050-8CA4-A100940A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44" y="142239"/>
            <a:ext cx="10966899" cy="666144"/>
          </a:xfrm>
        </p:spPr>
        <p:txBody>
          <a:bodyPr/>
          <a:lstStyle/>
          <a:p>
            <a:r>
              <a:rPr lang="en-US" sz="3600" dirty="0"/>
              <a:t>Lets start with “Hello World” Program…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3651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9345-1A0C-4D7E-8097-EF52B442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88" y="1974629"/>
            <a:ext cx="8825657" cy="1915647"/>
          </a:xfrm>
        </p:spPr>
        <p:txBody>
          <a:bodyPr/>
          <a:lstStyle/>
          <a:p>
            <a:r>
              <a:rPr lang="en-IN" sz="4400" dirty="0">
                <a:latin typeface="Arial Rounded MT Bold" panose="020F0704030504030204" pitchFamily="34" charset="0"/>
              </a:rPr>
              <a:t>REPL Terminal Example</a:t>
            </a:r>
            <a:br>
              <a:rPr lang="en-IN" sz="4400" dirty="0"/>
            </a:br>
            <a:r>
              <a:rPr lang="en-IN" sz="4400" dirty="0"/>
              <a:t>(Read Eval Print Loop)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C7403-61FA-40A6-9672-95D1731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72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D68E44-51F8-4A39-87D0-34C9BC234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368490"/>
            <a:ext cx="10982549" cy="6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B2EF-A031-45D0-AEAF-4355A627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79345"/>
            <a:ext cx="8825657" cy="1915647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Node.js - First Application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5D03-8EF6-4E53-A5D8-B636E3FF2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63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202C-4886-3739-AFCF-8D3682A6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58" y="239611"/>
            <a:ext cx="11355133" cy="621780"/>
          </a:xfrm>
        </p:spPr>
        <p:txBody>
          <a:bodyPr/>
          <a:lstStyle/>
          <a:p>
            <a:r>
              <a:rPr lang="en-IN" dirty="0"/>
              <a:t>  About : </a:t>
            </a:r>
            <a:r>
              <a:rPr lang="en-IN" dirty="0" err="1"/>
              <a:t>nodemon</a:t>
            </a:r>
            <a:r>
              <a:rPr lang="en-IN" dirty="0"/>
              <a:t>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9E66C-46C5-314F-802C-6FE29933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58" y="893124"/>
            <a:ext cx="11355134" cy="5573937"/>
          </a:xfrm>
        </p:spPr>
      </p:pic>
    </p:spTree>
    <p:extLst>
      <p:ext uri="{BB962C8B-B14F-4D97-AF65-F5344CB8AC3E}">
        <p14:creationId xmlns:p14="http://schemas.microsoft.com/office/powerpoint/2010/main" val="284926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861-7052-4969-BB2F-10F43BB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7212"/>
          </a:xfrm>
        </p:spPr>
        <p:txBody>
          <a:bodyPr/>
          <a:lstStyle/>
          <a:p>
            <a:r>
              <a:rPr lang="en-IN" sz="2400" dirty="0">
                <a:latin typeface="Arial Black" panose="020B0A04020102020204" pitchFamily="34" charset="0"/>
              </a:rPr>
              <a:t>MEAN STACK – FULL STACK DEVELOPMENT</a:t>
            </a:r>
            <a:endParaRPr lang="en-GB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C9C9E-71C8-4B55-B1D6-EF06C3ED0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19200"/>
            <a:ext cx="9404723" cy="5029200"/>
          </a:xfrm>
        </p:spPr>
        <p:txBody>
          <a:bodyPr/>
          <a:lstStyle/>
          <a:p>
            <a:r>
              <a:rPr lang="en-IN" dirty="0"/>
              <a:t>Angular :  It is a UI development part. It is the front-end framework that runs the code in the browser.</a:t>
            </a:r>
          </a:p>
          <a:p>
            <a:r>
              <a:rPr lang="en-IN" dirty="0"/>
              <a:t>NodeJS: It is the runtime system that implements JavaScript(</a:t>
            </a:r>
            <a:r>
              <a:rPr lang="en-IN" dirty="0" err="1"/>
              <a:t>js</a:t>
            </a:r>
            <a:r>
              <a:rPr lang="en-IN" dirty="0"/>
              <a:t>) on the back-end web application. It is a runtime environment capable of running JavaScript on a machine.</a:t>
            </a:r>
          </a:p>
          <a:p>
            <a:r>
              <a:rPr lang="en-IN" dirty="0" err="1"/>
              <a:t>ExpressJS</a:t>
            </a:r>
            <a:r>
              <a:rPr lang="en-IN" dirty="0"/>
              <a:t>: It is the back-end application that runs on top of NodeJS. It is a layered framework built on top of NodeJS that takes care of the website’s back-end functionality and structure.</a:t>
            </a:r>
          </a:p>
          <a:p>
            <a:r>
              <a:rPr lang="en-IN" dirty="0"/>
              <a:t>MongoDB: It is used to store the data of back-end applications as JSON files. It is a document-oriented No-SQL data store.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69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81945-FCC6-A849-7FD8-C1807A12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1" y="519526"/>
            <a:ext cx="10430575" cy="60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A0E4-5376-4DEC-9EEE-E50702ED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1" y="134468"/>
            <a:ext cx="9404723" cy="952210"/>
          </a:xfrm>
        </p:spPr>
        <p:txBody>
          <a:bodyPr/>
          <a:lstStyle/>
          <a:p>
            <a:r>
              <a:rPr lang="en-US" sz="2800" dirty="0"/>
              <a:t>Working with built-in module and some features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327A-0B04-40DA-A219-CED8A227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364776"/>
            <a:ext cx="9404722" cy="4883624"/>
          </a:xfrm>
        </p:spPr>
        <p:txBody>
          <a:bodyPr/>
          <a:lstStyle/>
          <a:p>
            <a:r>
              <a:rPr lang="en-US" dirty="0"/>
              <a:t>http Module</a:t>
            </a:r>
          </a:p>
          <a:p>
            <a:r>
              <a:rPr lang="en-US" dirty="0"/>
              <a:t>File System ( fs ) Module</a:t>
            </a:r>
          </a:p>
          <a:p>
            <a:r>
              <a:rPr lang="en-US" dirty="0"/>
              <a:t>Path Module</a:t>
            </a:r>
          </a:p>
          <a:p>
            <a:r>
              <a:rPr lang="en-US" dirty="0"/>
              <a:t>OS Module</a:t>
            </a:r>
          </a:p>
          <a:p>
            <a:r>
              <a:rPr lang="en-US" dirty="0"/>
              <a:t>Custom Module</a:t>
            </a:r>
          </a:p>
          <a:p>
            <a:r>
              <a:rPr lang="en-US" dirty="0"/>
              <a:t>Template String syntax </a:t>
            </a:r>
          </a:p>
          <a:p>
            <a:r>
              <a:rPr lang="en-US" dirty="0"/>
              <a:t>Arrow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58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9C0B-29AC-4CDF-9580-C24E3195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68" y="143688"/>
            <a:ext cx="9404723" cy="927466"/>
          </a:xfrm>
        </p:spPr>
        <p:txBody>
          <a:bodyPr/>
          <a:lstStyle/>
          <a:p>
            <a:r>
              <a:rPr lang="en-US" sz="2800" dirty="0"/>
              <a:t>Following code creates an HTTP server and prints ‘Welcome to node.js Application’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1718C-8358-47A6-B20C-4FC5D409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4" y="1201783"/>
            <a:ext cx="9487190" cy="55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2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52DD-79F1-4896-8C50-6AD8579C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About last slide block of code:</a:t>
            </a:r>
            <a:br>
              <a:rPr lang="en-IN" sz="3200" dirty="0"/>
            </a:br>
            <a:r>
              <a:rPr lang="en-IN" sz="3200" dirty="0"/>
              <a:t>Components of a NodeJS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7926C-47CE-4DF2-B0BF-A158F495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Import required module </a:t>
            </a:r>
            <a:r>
              <a:rPr lang="en-IN" dirty="0"/>
              <a:t>– We use the require directive to load NodeJS modules.</a:t>
            </a:r>
          </a:p>
          <a:p>
            <a:r>
              <a:rPr lang="en-IN" sz="2400" b="1" dirty="0"/>
              <a:t>Create server</a:t>
            </a:r>
            <a:r>
              <a:rPr lang="en-IN" sz="2400" dirty="0"/>
              <a:t> </a:t>
            </a:r>
            <a:r>
              <a:rPr lang="en-IN" dirty="0"/>
              <a:t>– A server which responsible to responding client after processing the client request. A server which will listen to client’s requests similar to Apache HTTP Server.</a:t>
            </a:r>
          </a:p>
          <a:p>
            <a:r>
              <a:rPr lang="en-IN" sz="2400" b="1" dirty="0"/>
              <a:t>Read request and return response </a:t>
            </a:r>
            <a:r>
              <a:rPr lang="en-IN" dirty="0"/>
              <a:t>– The server created in an earlier step will read the request made by the client which can be a browser or a console and return the response.</a:t>
            </a:r>
          </a:p>
        </p:txBody>
      </p:sp>
    </p:spTree>
    <p:extLst>
      <p:ext uri="{BB962C8B-B14F-4D97-AF65-F5344CB8AC3E}">
        <p14:creationId xmlns:p14="http://schemas.microsoft.com/office/powerpoint/2010/main" val="112730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6964-53C5-4CDC-ACCB-5964F893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4" y="258417"/>
            <a:ext cx="9404723" cy="722244"/>
          </a:xfrm>
        </p:spPr>
        <p:txBody>
          <a:bodyPr/>
          <a:lstStyle/>
          <a:p>
            <a:r>
              <a:rPr lang="en-IN" sz="3600" dirty="0"/>
              <a:t>Coding example – http module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E0018-FFD2-4C74-B380-905A2C59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9" y="1157422"/>
            <a:ext cx="11341152" cy="55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4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XAMPLE -2 &amp;3 (HTTP SERVER &amp; TCPSERVER)   Following code creates an HTTP Server and prints    ‘Hello World’ on the browse...">
            <a:extLst>
              <a:ext uri="{FF2B5EF4-FFF2-40B4-BE49-F238E27FC236}">
                <a16:creationId xmlns:a16="http://schemas.microsoft.com/office/drawing/2014/main" id="{573C9FF5-EAEE-4212-A956-2B6C6D2C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7" y="400368"/>
            <a:ext cx="8912584" cy="61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0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HAT CAN YOU DO WITH NODE.JS ? You can create an HTTP server and print ‘hello  world’ on the browser in just 4 lines of J...">
            <a:extLst>
              <a:ext uri="{FF2B5EF4-FFF2-40B4-BE49-F238E27FC236}">
                <a16:creationId xmlns:a16="http://schemas.microsoft.com/office/drawing/2014/main" id="{799CE731-F7E4-4425-AFA8-38925FB2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689113"/>
            <a:ext cx="10495722" cy="58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2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OME THEORY: NON-BLOCKING I/O   Traditional I/O    var result = db.query(‚select x from table_Y‛);    doSomethingWith(res...">
            <a:extLst>
              <a:ext uri="{FF2B5EF4-FFF2-40B4-BE49-F238E27FC236}">
                <a16:creationId xmlns:a16="http://schemas.microsoft.com/office/drawing/2014/main" id="{A75BD9E1-C7F9-4201-B163-317697066D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1" y="592326"/>
            <a:ext cx="8795239" cy="59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97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OME THEORY: EVENT-LOOPS      Event-loops are the core of event-driven       programming, almost all the UI programs use ...">
            <a:extLst>
              <a:ext uri="{FF2B5EF4-FFF2-40B4-BE49-F238E27FC236}">
                <a16:creationId xmlns:a16="http://schemas.microsoft.com/office/drawing/2014/main" id="{23032AB0-0E22-4ECA-ADE5-F3062E51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0" y="217511"/>
            <a:ext cx="9404723" cy="623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3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3DDD-5704-4A66-BDFD-736AC9C0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93411"/>
            <a:ext cx="9404723" cy="830171"/>
          </a:xfrm>
        </p:spPr>
        <p:txBody>
          <a:bodyPr/>
          <a:lstStyle/>
          <a:p>
            <a:r>
              <a:rPr lang="en-US" dirty="0"/>
              <a:t>Example-1 : ‘path’ module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D1F73-D583-4400-BA17-C08184240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023582"/>
            <a:ext cx="11309328" cy="58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2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4DAB-4CE8-4A4A-B0DC-CC344AC2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214585" cy="859247"/>
          </a:xfrm>
        </p:spPr>
        <p:txBody>
          <a:bodyPr/>
          <a:lstStyle/>
          <a:p>
            <a:r>
              <a:rPr lang="en-IN" sz="3200" dirty="0">
                <a:latin typeface="Arial Black" panose="020B0A04020102020204" pitchFamily="34" charset="0"/>
              </a:rPr>
              <a:t>MERN STACK – FULL STACK DEVELOPMENT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F8118-68C9-4E47-B4AC-BB657546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311965"/>
            <a:ext cx="10495722" cy="4936435"/>
          </a:xfrm>
        </p:spPr>
        <p:txBody>
          <a:bodyPr/>
          <a:lstStyle/>
          <a:p>
            <a:r>
              <a:rPr lang="en-IN" dirty="0"/>
              <a:t>ReactJS :  It is a UI development part. It is a library that facilitates creating the UI components of single-page web applications.</a:t>
            </a:r>
          </a:p>
          <a:p>
            <a:r>
              <a:rPr lang="en-IN" dirty="0"/>
              <a:t>NodeJS: It is the runtime system that implements JavaScript(</a:t>
            </a:r>
            <a:r>
              <a:rPr lang="en-IN" dirty="0" err="1"/>
              <a:t>js</a:t>
            </a:r>
            <a:r>
              <a:rPr lang="en-IN" dirty="0"/>
              <a:t>) on the back-end web application. It is a runtime environment capable of running JavaScript on a machine.</a:t>
            </a:r>
          </a:p>
          <a:p>
            <a:r>
              <a:rPr lang="en-IN" dirty="0" err="1"/>
              <a:t>ExpressJS</a:t>
            </a:r>
            <a:r>
              <a:rPr lang="en-IN" dirty="0"/>
              <a:t>: It is the back-end application that runs on top of NodeJS. It is a layered framework built on top of NodeJS that takes care of the website’s back-end functionality and structure.</a:t>
            </a:r>
          </a:p>
          <a:p>
            <a:r>
              <a:rPr lang="en-IN" dirty="0"/>
              <a:t>MongoDB: It is used to store the data of back-end applications as JSON files. It is a document-oriented No-SQL data store.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22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F6CB-17F0-442E-87C4-A8F44EFC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9" y="152467"/>
            <a:ext cx="9404723" cy="827441"/>
          </a:xfrm>
        </p:spPr>
        <p:txBody>
          <a:bodyPr/>
          <a:lstStyle/>
          <a:p>
            <a:r>
              <a:rPr lang="en-US" dirty="0"/>
              <a:t>Example-1 : ‘</a:t>
            </a:r>
            <a:r>
              <a:rPr lang="en-US" dirty="0" err="1"/>
              <a:t>os</a:t>
            </a:r>
            <a:r>
              <a:rPr lang="en-US" dirty="0"/>
              <a:t>’ module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6B4A87-E291-4595-87D5-758368198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759" y="859809"/>
            <a:ext cx="11282032" cy="59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9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A9A9-644C-4BC9-96D4-9EA664B4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4" y="111524"/>
            <a:ext cx="9404723" cy="789228"/>
          </a:xfrm>
        </p:spPr>
        <p:txBody>
          <a:bodyPr/>
          <a:lstStyle/>
          <a:p>
            <a:r>
              <a:rPr lang="en-US" dirty="0"/>
              <a:t>Using ‘Template string’ ES6 feature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61826-0F5A-4CC4-BEC1-B458FCF1F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270" y="937195"/>
            <a:ext cx="11041039" cy="55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2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E4E0-5BFC-42BD-B99A-B7B63F0E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88429"/>
            <a:ext cx="11081433" cy="958070"/>
          </a:xfrm>
        </p:spPr>
        <p:txBody>
          <a:bodyPr/>
          <a:lstStyle/>
          <a:p>
            <a:r>
              <a:rPr lang="en-US" sz="3200" dirty="0"/>
              <a:t>“upper-case” module</a:t>
            </a:r>
            <a:br>
              <a:rPr lang="en-US" sz="3200" dirty="0"/>
            </a:br>
            <a:r>
              <a:rPr lang="en-US" sz="3200" dirty="0"/>
              <a:t> Example -1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663988-64C2-4186-8531-1C5FEF1F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175657"/>
            <a:ext cx="11284633" cy="54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0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C3A2-1CD3-489C-8FA2-39AFC3EC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7261"/>
            <a:ext cx="11008860" cy="1074510"/>
          </a:xfrm>
        </p:spPr>
        <p:txBody>
          <a:bodyPr/>
          <a:lstStyle/>
          <a:p>
            <a:r>
              <a:rPr lang="en-US" sz="3200" dirty="0"/>
              <a:t>Example : 2 -“upper-case” module</a:t>
            </a:r>
            <a:br>
              <a:rPr lang="en-US" sz="3200" dirty="0"/>
            </a:br>
            <a:r>
              <a:rPr lang="en-US" sz="3200" dirty="0"/>
              <a:t>Official site for </a:t>
            </a:r>
            <a:r>
              <a:rPr lang="en-US" sz="3200" dirty="0" err="1"/>
              <a:t>npm</a:t>
            </a:r>
            <a:r>
              <a:rPr lang="en-US" sz="3200" dirty="0"/>
              <a:t> -  </a:t>
            </a:r>
            <a:r>
              <a:rPr lang="en-US" sz="3200" dirty="0">
                <a:hlinkClick r:id="rId2"/>
              </a:rPr>
              <a:t>https://www.npmjs.com/</a:t>
            </a:r>
            <a:r>
              <a:rPr lang="en-US" sz="3200" dirty="0"/>
              <a:t> 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536CD-E538-4299-AC20-0CC8F2EE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422400"/>
            <a:ext cx="11008860" cy="52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1D31-D75C-4F20-85E4-AF28FEA9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5975"/>
            <a:ext cx="11241089" cy="664882"/>
          </a:xfrm>
        </p:spPr>
        <p:txBody>
          <a:bodyPr/>
          <a:lstStyle/>
          <a:p>
            <a:r>
              <a:rPr lang="en-IN" dirty="0"/>
              <a:t>Run &amp;&amp;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FB3C1-B81B-42B4-ADD6-DDB4CFAB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5" y="1009877"/>
            <a:ext cx="10857708" cy="2286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B4620-391B-43F8-99D4-2D4B416E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5" y="3561617"/>
            <a:ext cx="11241088" cy="30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1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0DF-9F9F-4195-8BCD-E6A6F9F0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05" y="99526"/>
            <a:ext cx="9404723" cy="706381"/>
          </a:xfrm>
        </p:spPr>
        <p:txBody>
          <a:bodyPr/>
          <a:lstStyle/>
          <a:p>
            <a:r>
              <a:rPr lang="en-US" dirty="0"/>
              <a:t>Custom module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84E-4D1D-48C9-8D02-B2DA10A2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6" y="940158"/>
            <a:ext cx="11481494" cy="570534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A5C32B-11E8-454F-BDF7-F9CC6213D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914" y="2190996"/>
            <a:ext cx="8725438" cy="43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33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E129-971D-4E8F-82CB-E93E17529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35" y="191036"/>
            <a:ext cx="9404723" cy="837127"/>
          </a:xfrm>
        </p:spPr>
        <p:txBody>
          <a:bodyPr/>
          <a:lstStyle/>
          <a:p>
            <a:r>
              <a:rPr lang="en-US" dirty="0"/>
              <a:t>Example 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27DD2-E23B-4FA0-A7D0-7318ACF2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85" y="1101345"/>
            <a:ext cx="11039630" cy="5565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31F31-B4DD-4632-AB45-F188111D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831" y="1101345"/>
            <a:ext cx="5434884" cy="5188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6451A-E291-4AA6-8244-628FA95D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30" y="4559120"/>
            <a:ext cx="10921285" cy="21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8C0B-D070-4F2D-9FAD-7C461D2A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Node.js - Global Objects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FB6B-0D9C-49F9-AA2F-5B0E931F2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15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93AB-69F4-4E95-82F2-9178DC55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__filename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dirname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setTimeout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 , milliseconds)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clearTimeout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(timer)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, milliseconds)</a:t>
            </a:r>
          </a:p>
          <a:p>
            <a:pPr marL="457200" indent="-457200">
              <a:buFont typeface="+mj-lt"/>
              <a:buAutoNum type="arabicParenR"/>
            </a:pPr>
            <a:endParaRPr lang="en-IN" sz="3200" dirty="0"/>
          </a:p>
          <a:p>
            <a:pPr marL="457200" indent="-457200">
              <a:buFont typeface="+mj-lt"/>
              <a:buAutoNum type="arabicParenR"/>
            </a:pPr>
            <a:endParaRPr lang="en-IN" dirty="0"/>
          </a:p>
          <a:p>
            <a:pPr marL="457200" indent="-457200">
              <a:buFont typeface="+mj-lt"/>
              <a:buAutoNum type="arabicParenR"/>
            </a:pPr>
            <a:endParaRPr lang="en-IN" dirty="0"/>
          </a:p>
          <a:p>
            <a:pPr marL="45720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9D89E-6B96-47A3-B283-A57F07587BCF}"/>
              </a:ext>
            </a:extLst>
          </p:cNvPr>
          <p:cNvSpPr/>
          <p:nvPr/>
        </p:nvSpPr>
        <p:spPr>
          <a:xfrm>
            <a:off x="1280733" y="609601"/>
            <a:ext cx="7453834" cy="982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Some Examples of global object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8578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8C16-9B35-437E-B6F3-DE0E7B2C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19" y="174137"/>
            <a:ext cx="9404723" cy="727383"/>
          </a:xfrm>
        </p:spPr>
        <p:txBody>
          <a:bodyPr/>
          <a:lstStyle/>
          <a:p>
            <a:r>
              <a:rPr lang="en-US" dirty="0"/>
              <a:t>Example -1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EA518-ED39-4E41-BDE4-3AD7143F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50D8-14ED-481E-AA67-98842E34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9" y="1004552"/>
            <a:ext cx="11244166" cy="55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601A-B4CA-4C80-A4F0-24B69406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15" y="306944"/>
            <a:ext cx="10565228" cy="700221"/>
          </a:xfrm>
        </p:spPr>
        <p:txBody>
          <a:bodyPr/>
          <a:lstStyle/>
          <a:p>
            <a:r>
              <a:rPr lang="en-IN" dirty="0"/>
              <a:t>History - </a:t>
            </a:r>
            <a:r>
              <a:rPr lang="en-US" sz="4400" dirty="0"/>
              <a:t>NodeJS Application</a:t>
            </a:r>
            <a:br>
              <a:rPr lang="en-IN" sz="4400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82AF9-512C-4534-AD7D-263403055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7" y="1139687"/>
            <a:ext cx="11012556" cy="5411369"/>
          </a:xfrm>
        </p:spPr>
        <p:txBody>
          <a:bodyPr/>
          <a:lstStyle/>
          <a:p>
            <a:r>
              <a:rPr lang="en-IN" sz="2800" dirty="0">
                <a:latin typeface="Open Sans"/>
              </a:rPr>
              <a:t>Created by Ryan Dahl, first 2009 for only Linux.</a:t>
            </a:r>
          </a:p>
          <a:p>
            <a:r>
              <a:rPr lang="en-IN" sz="2800" dirty="0">
                <a:latin typeface="Open Sans"/>
              </a:rPr>
              <a:t>Sponsored by </a:t>
            </a:r>
            <a:r>
              <a:rPr lang="en-IN" sz="2800" dirty="0" err="1">
                <a:latin typeface="Open Sans"/>
              </a:rPr>
              <a:t>Joyent</a:t>
            </a:r>
            <a:r>
              <a:rPr lang="en-IN" sz="2800" dirty="0">
                <a:latin typeface="Open Sans"/>
              </a:rPr>
              <a:t>.</a:t>
            </a:r>
          </a:p>
          <a:p>
            <a:r>
              <a:rPr lang="en-IN" sz="2800" dirty="0">
                <a:latin typeface="Open Sans"/>
              </a:rPr>
              <a:t>June 2011, Microsoft partnered with </a:t>
            </a:r>
            <a:r>
              <a:rPr lang="en-IN" sz="2800" dirty="0" err="1">
                <a:latin typeface="Open Sans"/>
              </a:rPr>
              <a:t>Joyent</a:t>
            </a:r>
            <a:r>
              <a:rPr lang="en-IN" sz="2800" dirty="0">
                <a:latin typeface="Open Sans"/>
              </a:rPr>
              <a:t> to help create a native Windows version of Node.js.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003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2BF0-E70E-460B-A67F-C6DD4FDC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7788"/>
            <a:ext cx="9404723" cy="830172"/>
          </a:xfrm>
        </p:spPr>
        <p:txBody>
          <a:bodyPr/>
          <a:lstStyle/>
          <a:p>
            <a:r>
              <a:rPr lang="en-US" dirty="0"/>
              <a:t>Example -2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13E0C-64A6-491F-8FCE-8EA21F12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F6E40-4A4A-482A-96A3-193E4E41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887960"/>
            <a:ext cx="11165983" cy="57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6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9697-2FF6-4715-90D8-1E4150AA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64" y="143625"/>
            <a:ext cx="9404723" cy="654865"/>
          </a:xfrm>
        </p:spPr>
        <p:txBody>
          <a:bodyPr/>
          <a:lstStyle/>
          <a:p>
            <a:r>
              <a:rPr lang="en-US" dirty="0"/>
              <a:t>Example -3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AF2A0-5825-4C7B-B13D-811B9185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927279"/>
            <a:ext cx="11125179" cy="56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8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5403-35AA-4E1E-ADE8-EFB794A2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179345"/>
            <a:ext cx="8825657" cy="1915647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       Node.js - File System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263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7A8-3B25-466B-92F2-C907FBAE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4" y="182261"/>
            <a:ext cx="9742474" cy="586365"/>
          </a:xfrm>
        </p:spPr>
        <p:txBody>
          <a:bodyPr/>
          <a:lstStyle/>
          <a:p>
            <a:r>
              <a:rPr lang="en-US" sz="4000" dirty="0">
                <a:latin typeface="Arial Rounded MT Bold" panose="020F0704030504030204" pitchFamily="34" charset="0"/>
              </a:rPr>
              <a:t>How to read a text (.txt) file!!!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CFB8C-0BF5-4E3C-A999-5E38B575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4" y="862011"/>
            <a:ext cx="11226717" cy="58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48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C982-1091-4A11-9958-4FCF38E8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2" y="90424"/>
            <a:ext cx="10444767" cy="762128"/>
          </a:xfrm>
        </p:spPr>
        <p:txBody>
          <a:bodyPr/>
          <a:lstStyle/>
          <a:p>
            <a:r>
              <a:rPr lang="en-US" sz="3200" dirty="0"/>
              <a:t>How to write one file content into another file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CBCA5-DA34-4260-8E00-089DC5B6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2" y="785611"/>
            <a:ext cx="11165983" cy="56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7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CD77-4A8D-4B7F-93D4-A9273FF1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19" y="156503"/>
            <a:ext cx="9404723" cy="809413"/>
          </a:xfrm>
        </p:spPr>
        <p:txBody>
          <a:bodyPr/>
          <a:lstStyle/>
          <a:p>
            <a:r>
              <a:rPr lang="en-US" dirty="0"/>
              <a:t>File reading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2B871-507E-49D4-A8E8-32E12733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2" y="965916"/>
            <a:ext cx="11050073" cy="55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0AAD-377C-4057-A731-1D8DF97E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125171"/>
            <a:ext cx="9404723" cy="797702"/>
          </a:xfrm>
        </p:spPr>
        <p:txBody>
          <a:bodyPr/>
          <a:lstStyle/>
          <a:p>
            <a:r>
              <a:rPr lang="en-US" dirty="0"/>
              <a:t>Remove file from </a:t>
            </a:r>
            <a:r>
              <a:rPr lang="en-US" dirty="0" err="1"/>
              <a:t>dir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707949-255F-4FD3-B15C-837EE275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69" y="922874"/>
            <a:ext cx="11558603" cy="58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9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140B-3BD3-4A74-90B8-725B5C76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file is not present=&gt; error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6532-9059-4AF6-A3AA-30A1758C3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40E92-19A7-4743-A7DC-9064ADD6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8" y="1245589"/>
            <a:ext cx="11066195" cy="51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95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0B5F-1269-4D89-870C-8625EAB5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dir</a:t>
            </a:r>
            <a:r>
              <a:rPr lang="en-US" dirty="0"/>
              <a:t> Sync way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5D4D9-71C8-40D3-8A69-7AAF057C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7" y="1768420"/>
            <a:ext cx="9181511" cy="47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76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9018-DE6E-4FB3-A011-846AC279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dir</a:t>
            </a:r>
            <a:r>
              <a:rPr lang="en-US" dirty="0"/>
              <a:t> Sync way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3B9C9-C92C-4054-951B-A98B41F3F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42FD8-83DE-44A1-9E1D-9880F8EA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614933"/>
            <a:ext cx="10228216" cy="51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9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86D4-E481-4EC0-AB47-34F9046A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93844"/>
            <a:ext cx="9404723" cy="849345"/>
          </a:xfrm>
        </p:spPr>
        <p:txBody>
          <a:bodyPr/>
          <a:lstStyle/>
          <a:p>
            <a:r>
              <a:rPr lang="en-US" dirty="0"/>
              <a:t>Introduction to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CD8E-C83B-467C-B417-B6E740A6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043189"/>
            <a:ext cx="9404722" cy="543949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en Sans"/>
              </a:rPr>
              <a:t>V8 is an open source JavaScript engine developed by Google. Its written in C++ and used in Google chrome browser.</a:t>
            </a:r>
          </a:p>
          <a:p>
            <a:r>
              <a:rPr lang="en-US" sz="2800" dirty="0">
                <a:latin typeface="Open Sans"/>
              </a:rPr>
              <a:t>Node.js run on V8.</a:t>
            </a:r>
          </a:p>
          <a:p>
            <a:r>
              <a:rPr lang="en-US" sz="2800" dirty="0">
                <a:latin typeface="Open Sans"/>
              </a:rPr>
              <a:t>Official Website for NodeJS Application -</a:t>
            </a:r>
          </a:p>
          <a:p>
            <a:pPr marL="0" indent="0">
              <a:buNone/>
            </a:pPr>
            <a:r>
              <a:rPr lang="en-US" sz="2800" dirty="0">
                <a:latin typeface="Open Sans"/>
              </a:rPr>
              <a:t>				</a:t>
            </a:r>
            <a:r>
              <a:rPr lang="en-US" sz="2800" dirty="0">
                <a:solidFill>
                  <a:srgbClr val="FFFF00"/>
                </a:solidFill>
                <a:latin typeface="Open Sans"/>
              </a:rPr>
              <a:t>https://nodejs.org</a:t>
            </a:r>
          </a:p>
          <a:p>
            <a:r>
              <a:rPr lang="en-US" altLang="en-US" sz="2800" dirty="0">
                <a:latin typeface="Open Sans"/>
              </a:rPr>
              <a:t>Open source &amp; cross-platform project-It run on Linux Systems and also run on Windows Systems.</a:t>
            </a:r>
          </a:p>
          <a:p>
            <a:r>
              <a:rPr lang="en-US" altLang="en-US" sz="2800" dirty="0">
                <a:latin typeface="Open Sans"/>
              </a:rPr>
              <a:t>Node.js = Runtime Environment + JavaScript Library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A3A62CFC-B6A1-4582-A7D9-6F78A90C5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9277"/>
            <a:ext cx="6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022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0C41-A938-4A91-AC69-8E87B8C7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dir</a:t>
            </a:r>
            <a:r>
              <a:rPr lang="en-US" dirty="0"/>
              <a:t> and file Async way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A393-1F7A-437C-A9C5-3804FB5DC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2F746-AFEB-4D83-800B-7A518A1D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10185"/>
            <a:ext cx="9985495" cy="52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98CA-FF60-474E-B5BB-1E755DC7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0653"/>
            <a:ext cx="9404723" cy="757896"/>
          </a:xfrm>
        </p:spPr>
        <p:txBody>
          <a:bodyPr/>
          <a:lstStyle/>
          <a:p>
            <a:r>
              <a:rPr lang="en-US" dirty="0"/>
              <a:t>Use of ‘fs’ module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9B7E9-B548-434A-AAFF-A765A9CC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988549"/>
            <a:ext cx="9575409" cy="56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64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B207-49AB-4D9A-9AA4-45D322B5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5321"/>
          </a:xfrm>
        </p:spPr>
        <p:txBody>
          <a:bodyPr/>
          <a:lstStyle/>
          <a:p>
            <a:r>
              <a:rPr lang="en-US" dirty="0"/>
              <a:t>Event 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718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E3A6-B52A-47E3-824B-C32375EE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Module :  Example 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B75E-4B3D-44F1-B5AA-4872E35C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78039"/>
            <a:ext cx="10899778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8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93A3-ECA7-4E16-A277-175E5CAB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9" y="261649"/>
            <a:ext cx="9404723" cy="925706"/>
          </a:xfrm>
        </p:spPr>
        <p:txBody>
          <a:bodyPr/>
          <a:lstStyle/>
          <a:p>
            <a:r>
              <a:rPr lang="en-US" dirty="0"/>
              <a:t>Event Module :  Example 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A81ED-D796-4F9E-B00D-88154AB2A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759" y="1187355"/>
            <a:ext cx="11000095" cy="54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8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4CB7-2E3B-4ABD-8263-E2AE641C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99" y="155914"/>
            <a:ext cx="9404723" cy="939354"/>
          </a:xfrm>
        </p:spPr>
        <p:txBody>
          <a:bodyPr/>
          <a:lstStyle/>
          <a:p>
            <a:r>
              <a:rPr lang="en-US" dirty="0"/>
              <a:t>Event (‘</a:t>
            </a:r>
            <a:r>
              <a:rPr lang="en-US" dirty="0" err="1"/>
              <a:t>util</a:t>
            </a:r>
            <a:r>
              <a:rPr lang="en-US" dirty="0"/>
              <a:t>’ module) : Example 2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B5D14-6B59-46A4-B66C-247ED3F45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1F660-416F-4A56-9C2D-23151E9B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" y="1909964"/>
            <a:ext cx="10089471" cy="467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F1B02-2150-44F9-8647-617F1519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63" y="1166745"/>
            <a:ext cx="10089471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B3B6-B803-48C9-998F-997813B1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301"/>
            <a:ext cx="9404723" cy="693694"/>
          </a:xfrm>
        </p:spPr>
        <p:txBody>
          <a:bodyPr/>
          <a:lstStyle/>
          <a:p>
            <a:r>
              <a:rPr lang="en-US" dirty="0"/>
              <a:t>Read File Stream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AF9B7A-B4DE-49A4-9609-1329DEAF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62" y="968990"/>
            <a:ext cx="11464120" cy="5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9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C25D-079E-4B36-B3C0-D42DBFDD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66131"/>
            <a:ext cx="10809026" cy="871115"/>
          </a:xfrm>
        </p:spPr>
        <p:txBody>
          <a:bodyPr/>
          <a:lstStyle/>
          <a:p>
            <a:r>
              <a:rPr lang="en-US" dirty="0"/>
              <a:t>Read File Stream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075F0-10D6-4AB2-9A4F-1F3E8FCC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0" y="1150894"/>
            <a:ext cx="11641540" cy="54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72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EF67-BD4A-42E0-89D5-AAF893CB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15" y="128380"/>
            <a:ext cx="10551976" cy="568306"/>
          </a:xfrm>
        </p:spPr>
        <p:txBody>
          <a:bodyPr/>
          <a:lstStyle/>
          <a:p>
            <a:r>
              <a:rPr lang="en-IN" dirty="0"/>
              <a:t>Example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D0AF-7726-4342-A92A-4C75100E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6" y="798286"/>
            <a:ext cx="11403270" cy="59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8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6274-B3FE-4511-9CF8-A1A1ACB4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4637"/>
          </a:xfrm>
        </p:spPr>
        <p:txBody>
          <a:bodyPr/>
          <a:lstStyle/>
          <a:p>
            <a:r>
              <a:rPr lang="en-US" dirty="0"/>
              <a:t>Example-1 (fs module)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C385-F71D-493C-AEA9-BB7BB7463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96537"/>
            <a:ext cx="9404723" cy="53089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var fs=require('fs');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/>
              <a:t>//var </a:t>
            </a:r>
            <a:r>
              <a:rPr lang="en-IN" dirty="0" err="1"/>
              <a:t>readStream</a:t>
            </a:r>
            <a:r>
              <a:rPr lang="en-IN" dirty="0"/>
              <a:t>=</a:t>
            </a:r>
            <a:r>
              <a:rPr lang="en-IN" dirty="0" err="1"/>
              <a:t>fs.createReadStream</a:t>
            </a:r>
            <a:r>
              <a:rPr lang="en-IN" dirty="0"/>
              <a:t>('hello.txt','utf8');</a:t>
            </a:r>
          </a:p>
          <a:p>
            <a:pPr marL="0" indent="0">
              <a:buNone/>
            </a:pPr>
            <a:r>
              <a:rPr lang="en-IN" dirty="0"/>
              <a:t>var </a:t>
            </a:r>
            <a:r>
              <a:rPr lang="en-IN" dirty="0" err="1"/>
              <a:t>readStream</a:t>
            </a:r>
            <a:r>
              <a:rPr lang="en-IN" dirty="0"/>
              <a:t>=</a:t>
            </a:r>
            <a:r>
              <a:rPr lang="en-IN" dirty="0" err="1"/>
              <a:t>fs.createReadStream</a:t>
            </a:r>
            <a:r>
              <a:rPr lang="en-IN" dirty="0"/>
              <a:t>('hello.txt');</a:t>
            </a:r>
          </a:p>
          <a:p>
            <a:pPr marL="0" indent="0">
              <a:buNone/>
            </a:pPr>
            <a:r>
              <a:rPr lang="en-IN" dirty="0" err="1"/>
              <a:t>readStream.setEncoding</a:t>
            </a:r>
            <a:r>
              <a:rPr lang="en-IN" dirty="0"/>
              <a:t>('utf8');</a:t>
            </a:r>
          </a:p>
          <a:p>
            <a:pPr marL="0" indent="0">
              <a:buNone/>
            </a:pPr>
            <a:r>
              <a:rPr lang="en-IN" dirty="0"/>
              <a:t>var data='';</a:t>
            </a:r>
          </a:p>
          <a:p>
            <a:pPr marL="0" indent="0">
              <a:buNone/>
            </a:pPr>
            <a:r>
              <a:rPr lang="en-IN" dirty="0" err="1"/>
              <a:t>readStream.on</a:t>
            </a:r>
            <a:r>
              <a:rPr lang="en-IN" dirty="0"/>
              <a:t>('</a:t>
            </a:r>
            <a:r>
              <a:rPr lang="en-IN" dirty="0" err="1"/>
              <a:t>data',function</a:t>
            </a:r>
            <a:r>
              <a:rPr lang="en-IN" dirty="0"/>
              <a:t>(md) {</a:t>
            </a:r>
          </a:p>
          <a:p>
            <a:pPr marL="0" indent="0">
              <a:buNone/>
            </a:pPr>
            <a:r>
              <a:rPr lang="en-IN" dirty="0"/>
              <a:t>    console.log('---------------Start----------------------');</a:t>
            </a:r>
          </a:p>
          <a:p>
            <a:pPr marL="0" indent="0">
              <a:buNone/>
            </a:pPr>
            <a:r>
              <a:rPr lang="en-IN" dirty="0"/>
              <a:t>    data = data + md; // data += md;</a:t>
            </a:r>
          </a:p>
          <a:p>
            <a:pPr marL="0" indent="0">
              <a:buNone/>
            </a:pPr>
            <a:r>
              <a:rPr lang="en-IN" dirty="0"/>
              <a:t>    //console.log(md);  </a:t>
            </a:r>
          </a:p>
          <a:p>
            <a:pPr marL="0" indent="0">
              <a:buNone/>
            </a:pPr>
            <a:r>
              <a:rPr lang="en-IN" dirty="0"/>
              <a:t>});</a:t>
            </a:r>
          </a:p>
          <a:p>
            <a:pPr marL="0" indent="0">
              <a:buNone/>
            </a:pPr>
            <a:r>
              <a:rPr lang="en-IN" dirty="0" err="1"/>
              <a:t>readStream.on</a:t>
            </a:r>
            <a:r>
              <a:rPr lang="en-IN" dirty="0"/>
              <a:t>('</a:t>
            </a:r>
            <a:r>
              <a:rPr lang="en-IN" dirty="0" err="1"/>
              <a:t>end',function</a:t>
            </a:r>
            <a:r>
              <a:rPr lang="en-IN" dirty="0"/>
              <a:t>(md){</a:t>
            </a:r>
          </a:p>
          <a:p>
            <a:pPr marL="0" indent="0">
              <a:buNone/>
            </a:pPr>
            <a:r>
              <a:rPr lang="en-IN" dirty="0"/>
              <a:t>    console.log(data);</a:t>
            </a:r>
          </a:p>
          <a:p>
            <a:pPr marL="0" indent="0">
              <a:buNone/>
            </a:pPr>
            <a:r>
              <a:rPr lang="en-IN" dirty="0"/>
              <a:t>    console.log('----------------End-----------------------'); </a:t>
            </a:r>
          </a:p>
          <a:p>
            <a:pPr marL="0" indent="0">
              <a:buNone/>
            </a:pPr>
            <a:r>
              <a:rPr lang="en-IN" dirty="0"/>
              <a:t>})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13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2407-00BD-492D-8FE0-CC96A388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67" y="306944"/>
            <a:ext cx="9404723" cy="809412"/>
          </a:xfrm>
        </p:spPr>
        <p:txBody>
          <a:bodyPr/>
          <a:lstStyle/>
          <a:p>
            <a:r>
              <a:rPr lang="en-US" dirty="0"/>
              <a:t>NodeJS App - Introduction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4E3728-894C-4ED4-8762-1F7918078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90" y="1262131"/>
            <a:ext cx="10315977" cy="51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9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3E66-0C11-4999-8FD6-761BEA0D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flow control using “</a:t>
            </a:r>
            <a:r>
              <a:rPr lang="en-US" sz="3600" dirty="0" err="1"/>
              <a:t>writeStream</a:t>
            </a:r>
            <a:r>
              <a:rPr lang="en-US" sz="3600" dirty="0"/>
              <a:t>”</a:t>
            </a:r>
            <a:br>
              <a:rPr lang="en-US" sz="3600" dirty="0"/>
            </a:br>
            <a:r>
              <a:rPr lang="en-US" sz="3600" dirty="0"/>
              <a:t>object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EA2E29-C930-4961-B270-B3E2D099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555845"/>
            <a:ext cx="11009078" cy="53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7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0B22-0F3C-46C6-A4DB-06400C13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flow control using Pipes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E6F8C8-D8A0-4DDF-BA77-855D3EBB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76" y="1214651"/>
            <a:ext cx="11013743" cy="56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2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6B0-CDA0-4427-A813-DA1032D9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31" y="2756848"/>
            <a:ext cx="8825657" cy="860401"/>
          </a:xfrm>
        </p:spPr>
        <p:txBody>
          <a:bodyPr/>
          <a:lstStyle/>
          <a:p>
            <a:r>
              <a:rPr lang="en-US" sz="4800" dirty="0">
                <a:latin typeface="Arial Rounded MT Bold" panose="020F0704030504030204" pitchFamily="34" charset="0"/>
              </a:rPr>
              <a:t>Deals with JSON in Node.js</a:t>
            </a:r>
            <a:endParaRPr lang="en-IN" sz="4800" dirty="0"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C32FB-2038-42F4-8E63-F754378A6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2409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D735-0BF8-458E-BA02-6506A3FB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854F2-97D9-4A49-98CB-F72118E1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16" y="1406278"/>
            <a:ext cx="10923901" cy="5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6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BD55-4FA2-43A2-A0FD-256230E7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10700176" cy="848048"/>
          </a:xfrm>
        </p:spPr>
        <p:txBody>
          <a:bodyPr/>
          <a:lstStyle/>
          <a:p>
            <a:r>
              <a:rPr lang="en-US" sz="3600" dirty="0"/>
              <a:t>Realtime example of passing JSON DATA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00529-384D-4514-8416-58E1D65C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00767"/>
            <a:ext cx="10983512" cy="52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31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D3A0-4B92-487F-BDC3-3E139C1D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91" y="130746"/>
            <a:ext cx="11229995" cy="798167"/>
          </a:xfrm>
        </p:spPr>
        <p:txBody>
          <a:bodyPr/>
          <a:lstStyle/>
          <a:p>
            <a:r>
              <a:rPr lang="en-US" sz="3600" dirty="0"/>
              <a:t>JSON Value</a:t>
            </a:r>
            <a:br>
              <a:rPr lang="en-US" dirty="0"/>
            </a:br>
            <a:br>
              <a:rPr lang="en-US" sz="2800" dirty="0"/>
            </a:br>
            <a:r>
              <a:rPr lang="en-US" sz="2400" dirty="0"/>
              <a:t>JSON-  key, value pair.</a:t>
            </a:r>
            <a:br>
              <a:rPr lang="en-US" sz="2400" dirty="0"/>
            </a:br>
            <a:r>
              <a:rPr lang="en-US" sz="2400" dirty="0"/>
              <a:t>Key– always string format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2A760-9F88-409B-A990-534829E8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1" y="1886857"/>
            <a:ext cx="10949725" cy="46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7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06030-2398-4478-8E1A-8105DEC4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6" y="493486"/>
            <a:ext cx="11165983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2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860D-F203-4822-9731-E0697EA8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248002"/>
            <a:ext cx="11215332" cy="622855"/>
          </a:xfrm>
        </p:spPr>
        <p:txBody>
          <a:bodyPr/>
          <a:lstStyle/>
          <a:p>
            <a:r>
              <a:rPr lang="en-US" sz="3200" dirty="0"/>
              <a:t>Passing JSON Data to the Web Browser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96667-24A3-4EA1-B6BA-B84474E8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42" y="870857"/>
            <a:ext cx="11215331" cy="58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3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C5D7-24BA-4F79-8501-24FD0FDF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937CC-EA58-4977-8935-9506CF3B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1413781"/>
            <a:ext cx="9987870" cy="47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3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8504-11E7-424C-9E82-06FC87ED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66115"/>
            <a:ext cx="11095947" cy="884762"/>
          </a:xfrm>
        </p:spPr>
        <p:txBody>
          <a:bodyPr/>
          <a:lstStyle/>
          <a:p>
            <a:r>
              <a:rPr lang="en-US" sz="2400" dirty="0"/>
              <a:t>Passing JSON Data to the Web Browser</a:t>
            </a:r>
            <a:br>
              <a:rPr lang="en-US" sz="2400" dirty="0"/>
            </a:br>
            <a:r>
              <a:rPr lang="en-US" sz="2400" dirty="0"/>
              <a:t>Example - 2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5B02F5-55A5-4830-9E2B-CF91ABE2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050877"/>
            <a:ext cx="11363920" cy="56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B9FC-02EE-4D66-BAF6-D697CF40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93" y="337816"/>
            <a:ext cx="11224672" cy="669349"/>
          </a:xfrm>
        </p:spPr>
        <p:txBody>
          <a:bodyPr/>
          <a:lstStyle/>
          <a:p>
            <a:r>
              <a:rPr lang="en-US" sz="3200" dirty="0"/>
              <a:t>Software required for Full Stack using MERN STACK !!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654F-C9D1-44F2-8733-34A22DEB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475" y="1310185"/>
            <a:ext cx="11115490" cy="5011101"/>
          </a:xfrm>
        </p:spPr>
        <p:txBody>
          <a:bodyPr/>
          <a:lstStyle/>
          <a:p>
            <a:r>
              <a:rPr lang="en-US" sz="2800" dirty="0">
                <a:latin typeface="Open Sans"/>
              </a:rPr>
              <a:t>Node.js platform (The Node.js binary installable)</a:t>
            </a:r>
          </a:p>
          <a:p>
            <a:r>
              <a:rPr lang="en-US" sz="2800" dirty="0" err="1">
                <a:latin typeface="Open Sans"/>
              </a:rPr>
              <a:t>npm</a:t>
            </a:r>
            <a:r>
              <a:rPr lang="en-US" sz="2800" dirty="0">
                <a:latin typeface="Open Sans"/>
              </a:rPr>
              <a:t> (</a:t>
            </a:r>
            <a:r>
              <a:rPr lang="en-IN" sz="2800" dirty="0">
                <a:latin typeface="Open Sans"/>
              </a:rPr>
              <a:t>Node Package Manager) or </a:t>
            </a:r>
            <a:r>
              <a:rPr lang="en-IN" sz="2800" dirty="0" err="1">
                <a:latin typeface="Open Sans"/>
              </a:rPr>
              <a:t>npx</a:t>
            </a:r>
            <a:r>
              <a:rPr lang="en-IN" sz="2800" dirty="0">
                <a:latin typeface="Open Sans"/>
              </a:rPr>
              <a:t> or </a:t>
            </a:r>
            <a:r>
              <a:rPr lang="en-IN" sz="2800" dirty="0" err="1">
                <a:latin typeface="Open Sans"/>
              </a:rPr>
              <a:t>nvm</a:t>
            </a:r>
            <a:endParaRPr lang="en-IN" sz="2800" dirty="0">
              <a:latin typeface="Open Sans"/>
            </a:endParaRPr>
          </a:p>
          <a:p>
            <a:r>
              <a:rPr lang="en-IN" sz="2800" dirty="0">
                <a:latin typeface="Open Sans"/>
              </a:rPr>
              <a:t>MongoDB and MongoDB Compass </a:t>
            </a:r>
            <a:endParaRPr lang="en-US" sz="2800" dirty="0">
              <a:latin typeface="Open Sans"/>
            </a:endParaRPr>
          </a:p>
          <a:p>
            <a:r>
              <a:rPr lang="en-US" sz="2800" dirty="0">
                <a:latin typeface="Open Sans"/>
              </a:rPr>
              <a:t>Visual Studio Code (IDE) or  Notepad / Notepad++ (Text editor)  or Sublime Text.</a:t>
            </a:r>
          </a:p>
          <a:p>
            <a:pPr marL="0" indent="0">
              <a:buNone/>
            </a:pPr>
            <a:r>
              <a:rPr lang="en-US" sz="2800" dirty="0">
                <a:latin typeface="Open Sans"/>
              </a:rPr>
              <a:t>	</a:t>
            </a: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7477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FEFE-2398-42CC-BC59-22FD1829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88" y="2080619"/>
            <a:ext cx="8825657" cy="1915647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Node.js – Routing Concept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18478-859A-4140-B603-B48F600E4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08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993D-66C5-48CD-AF0D-9C291540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95" y="143624"/>
            <a:ext cx="9532997" cy="788135"/>
          </a:xfrm>
        </p:spPr>
        <p:txBody>
          <a:bodyPr/>
          <a:lstStyle/>
          <a:p>
            <a:r>
              <a:rPr lang="en-US" sz="2400" dirty="0"/>
              <a:t>Routing Concept using NodeJS app</a:t>
            </a:r>
            <a:br>
              <a:rPr lang="en-US" sz="2400" dirty="0"/>
            </a:br>
            <a:r>
              <a:rPr lang="en-US" sz="2400" dirty="0"/>
              <a:t>Example-1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FA783-6B55-4EEC-9377-176E9B5F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7" y="970398"/>
            <a:ext cx="11038805" cy="57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63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2A06-6BB9-4640-8677-DB3C3645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0" y="90151"/>
            <a:ext cx="11524220" cy="631065"/>
          </a:xfrm>
        </p:spPr>
        <p:txBody>
          <a:bodyPr/>
          <a:lstStyle/>
          <a:p>
            <a:r>
              <a:rPr lang="en-US" sz="3200" dirty="0"/>
              <a:t>Routing Example - 2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4B60D-0756-4AA0-977E-A9CD5646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721217"/>
            <a:ext cx="11668260" cy="60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61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6922-4FA9-42BD-8FA8-A67EA292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21" y="2080619"/>
            <a:ext cx="8825657" cy="1915647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Node.js - Express Framework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61604-7ED3-4EA3-AAC4-2E97AB478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389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0463-5BED-4BE4-BB42-D81BE504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1"/>
            <a:ext cx="9404723" cy="711200"/>
          </a:xfrm>
        </p:spPr>
        <p:txBody>
          <a:bodyPr/>
          <a:lstStyle/>
          <a:p>
            <a:r>
              <a:rPr lang="en-IN" dirty="0"/>
              <a:t>NodeJS - 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D0E57-FE7A-4117-97CD-5A825A71A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841829"/>
            <a:ext cx="11074399" cy="5849257"/>
          </a:xfrm>
        </p:spPr>
        <p:txBody>
          <a:bodyPr/>
          <a:lstStyle/>
          <a:p>
            <a:r>
              <a:rPr lang="en-IN" dirty="0"/>
              <a:t>Node Package Manager(NPM) Provides two main functionalities –</a:t>
            </a:r>
          </a:p>
          <a:p>
            <a:r>
              <a:rPr lang="en-IN" dirty="0"/>
              <a:t>Online repositories for node.js package/modules which are searchable on search.nodejs.org</a:t>
            </a:r>
          </a:p>
          <a:p>
            <a:r>
              <a:rPr lang="en-IN" dirty="0"/>
              <a:t>Command line utility to install Node.js packages, do version management and dependency management of Node.js packages.</a:t>
            </a:r>
          </a:p>
          <a:p>
            <a:r>
              <a:rPr lang="en-IN" dirty="0"/>
              <a:t>CLI Commands are:</a:t>
            </a:r>
          </a:p>
          <a:p>
            <a:r>
              <a:rPr lang="en-IN" dirty="0"/>
              <a:t> </a:t>
            </a:r>
            <a:r>
              <a:rPr lang="en-IN" dirty="0" err="1">
                <a:solidFill>
                  <a:srgbClr val="FFFF00"/>
                </a:solidFill>
              </a:rPr>
              <a:t>npm</a:t>
            </a:r>
            <a:r>
              <a:rPr lang="en-IN" dirty="0">
                <a:solidFill>
                  <a:srgbClr val="FFFF00"/>
                </a:solidFill>
              </a:rPr>
              <a:t>  --version </a:t>
            </a: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/>
              <a:t>Simple syntax to install any Node.js module –</a:t>
            </a:r>
          </a:p>
          <a:p>
            <a:r>
              <a:rPr lang="en-IN" dirty="0"/>
              <a:t> </a:t>
            </a:r>
            <a:r>
              <a:rPr lang="en-IN" dirty="0" err="1">
                <a:solidFill>
                  <a:srgbClr val="FFFF00"/>
                </a:solidFill>
              </a:rPr>
              <a:t>npm</a:t>
            </a:r>
            <a:r>
              <a:rPr lang="en-IN" dirty="0">
                <a:solidFill>
                  <a:srgbClr val="FFFF00"/>
                </a:solidFill>
              </a:rPr>
              <a:t> install &lt;Module Name&gt;</a:t>
            </a:r>
          </a:p>
          <a:p>
            <a:r>
              <a:rPr lang="en-IN" dirty="0"/>
              <a:t>For Global installation</a:t>
            </a:r>
            <a:r>
              <a:rPr lang="en-IN" dirty="0">
                <a:solidFill>
                  <a:srgbClr val="FFFF00"/>
                </a:solidFill>
              </a:rPr>
              <a:t>  -</a:t>
            </a:r>
          </a:p>
          <a:p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npm</a:t>
            </a:r>
            <a:r>
              <a:rPr lang="en-IN" dirty="0">
                <a:solidFill>
                  <a:srgbClr val="FFFF00"/>
                </a:solidFill>
              </a:rPr>
              <a:t> install express -g</a:t>
            </a:r>
          </a:p>
        </p:txBody>
      </p:sp>
    </p:spTree>
    <p:extLst>
      <p:ext uri="{BB962C8B-B14F-4D97-AF65-F5344CB8AC3E}">
        <p14:creationId xmlns:p14="http://schemas.microsoft.com/office/powerpoint/2010/main" val="638606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08F0-FADE-47CE-8524-52C4956D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89" y="138113"/>
            <a:ext cx="10610024" cy="776287"/>
          </a:xfrm>
        </p:spPr>
        <p:txBody>
          <a:bodyPr/>
          <a:lstStyle/>
          <a:p>
            <a:r>
              <a:rPr lang="en-US" dirty="0"/>
              <a:t>NodeJS NPM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8CA0F-FF10-4840-8C69-5FFDB8BA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1" y="1059544"/>
            <a:ext cx="11205979" cy="56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2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7B4D-C044-42D2-A732-1644E484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“express” 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CB232-DC3C-4774-9B8A-8561F901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313645"/>
            <a:ext cx="11395636" cy="53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214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6983-CD3F-4CFD-88CA-63B4C6AB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“-save” flag or command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84EB-31B8-4E3E-8713-9F71A988F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433016"/>
            <a:ext cx="10900757" cy="51042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pen Sans"/>
              </a:rPr>
              <a:t>If you use “-save” flag along with your install </a:t>
            </a:r>
            <a:r>
              <a:rPr lang="en-US" sz="2800" dirty="0" err="1">
                <a:latin typeface="Open Sans"/>
              </a:rPr>
              <a:t>command,that</a:t>
            </a:r>
            <a:r>
              <a:rPr lang="en-US" sz="2800" dirty="0">
                <a:latin typeface="Open Sans"/>
              </a:rPr>
              <a:t> will add your package with in </a:t>
            </a:r>
            <a:r>
              <a:rPr lang="en-US" sz="2800" dirty="0" err="1">
                <a:latin typeface="Open Sans"/>
              </a:rPr>
              <a:t>package.json</a:t>
            </a:r>
            <a:r>
              <a:rPr lang="en-US" sz="2800" dirty="0">
                <a:latin typeface="Open Sans"/>
              </a:rPr>
              <a:t> file </a:t>
            </a:r>
            <a:endParaRPr lang="en-IN" sz="2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701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CD74-F7DA-4AEC-A601-291E1542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156504"/>
            <a:ext cx="9404723" cy="693502"/>
          </a:xfrm>
        </p:spPr>
        <p:txBody>
          <a:bodyPr/>
          <a:lstStyle/>
          <a:p>
            <a:r>
              <a:rPr lang="en-US" dirty="0"/>
              <a:t>After uninstall express module: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3729C5-2124-4F27-8D64-E86475391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034" y="978794"/>
            <a:ext cx="11372045" cy="57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4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7658-BB2A-455F-A2C5-9F331A2E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467"/>
          </a:xfrm>
        </p:spPr>
        <p:txBody>
          <a:bodyPr/>
          <a:lstStyle/>
          <a:p>
            <a:r>
              <a:rPr lang="en-US" sz="2800" dirty="0"/>
              <a:t>Next stage (dependencies are still there within </a:t>
            </a:r>
            <a:r>
              <a:rPr lang="en-US" sz="2800" dirty="0" err="1"/>
              <a:t>package.json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5462-61B7-4A77-9404-38D1459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10185"/>
            <a:ext cx="10149268" cy="53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BD04-0F37-4862-A617-87699534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98" y="507310"/>
            <a:ext cx="10188488" cy="755434"/>
          </a:xfrm>
        </p:spPr>
        <p:txBody>
          <a:bodyPr/>
          <a:lstStyle/>
          <a:p>
            <a:r>
              <a:rPr lang="en-US" dirty="0"/>
              <a:t>Some Characteristics of NodeJS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E25F-BB81-49A8-88BB-A656F1DBA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98" y="1422400"/>
            <a:ext cx="10386831" cy="5138057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Open Sans"/>
              </a:rPr>
              <a:t>Build on Chrome's JavaScript runtime environment.</a:t>
            </a:r>
          </a:p>
          <a:p>
            <a:r>
              <a:rPr lang="en-US" altLang="en-US" sz="2800" dirty="0">
                <a:latin typeface="Open Sans"/>
              </a:rPr>
              <a:t>Event driven &amp; Non-blocking IO(by calling callback function).</a:t>
            </a:r>
          </a:p>
          <a:p>
            <a:r>
              <a:rPr lang="en-US" altLang="en-US" sz="2800" dirty="0">
                <a:latin typeface="Open Sans"/>
              </a:rPr>
              <a:t>Real time apps.</a:t>
            </a:r>
          </a:p>
          <a:p>
            <a:r>
              <a:rPr lang="en-US" altLang="en-US" sz="2800" dirty="0">
                <a:latin typeface="Open Sans"/>
              </a:rPr>
              <a:t>Single threaded.</a:t>
            </a:r>
          </a:p>
          <a:p>
            <a:r>
              <a:rPr lang="en-US" altLang="en-US" sz="2800" dirty="0">
                <a:latin typeface="Open Sans"/>
              </a:rPr>
              <a:t>Build in </a:t>
            </a:r>
            <a:r>
              <a:rPr lang="en-US" altLang="en-US" sz="2800" dirty="0" err="1">
                <a:latin typeface="Open Sans"/>
              </a:rPr>
              <a:t>Async</a:t>
            </a:r>
            <a:r>
              <a:rPr lang="en-US" altLang="en-US" sz="2800" dirty="0">
                <a:latin typeface="Open Sans"/>
              </a:rPr>
              <a:t> IO, HTTP/s, file-system etc.</a:t>
            </a:r>
          </a:p>
          <a:p>
            <a:r>
              <a:rPr lang="en-US" altLang="en-US" sz="2800" dirty="0">
                <a:latin typeface="Open Sans"/>
              </a:rPr>
              <a:t>Ability to run JavaScript on out-side of a browser(that means on server).</a:t>
            </a:r>
          </a:p>
          <a:p>
            <a:r>
              <a:rPr lang="en-US" altLang="en-US" sz="2800" dirty="0">
                <a:latin typeface="Open Sans"/>
              </a:rPr>
              <a:t>Act as a web server</a:t>
            </a:r>
            <a:endParaRPr lang="en-US" sz="2800" dirty="0"/>
          </a:p>
          <a:p>
            <a:endParaRPr lang="en-US" altLang="en-US" sz="2800" dirty="0">
              <a:latin typeface="Open Sans"/>
            </a:endParaRPr>
          </a:p>
          <a:p>
            <a:endParaRPr lang="en-US" altLang="en-US" sz="2800" dirty="0">
              <a:latin typeface="Open Sans"/>
            </a:endParaRP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1873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5BA3-5A0D-47D4-BFFF-7070E4D0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using “</a:t>
            </a:r>
            <a:r>
              <a:rPr lang="en-US" dirty="0" err="1"/>
              <a:t>npm</a:t>
            </a:r>
            <a:r>
              <a:rPr lang="en-US" dirty="0"/>
              <a:t> install” command</a:t>
            </a:r>
            <a:br>
              <a:rPr lang="en-US" dirty="0"/>
            </a:br>
            <a:r>
              <a:rPr lang="en-US" dirty="0"/>
              <a:t>get full express module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8CF7BA-6AE8-49B3-BC02-0D36E088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2052637"/>
            <a:ext cx="9548767" cy="46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9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102C-CCB4-456C-91A8-1D8F6018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Pakage.json</a:t>
            </a:r>
            <a:r>
              <a:rPr lang="en-US" dirty="0"/>
              <a:t> 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8402-60C7-486F-8C41-A3693CE8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distribute your project.</a:t>
            </a:r>
          </a:p>
          <a:p>
            <a:r>
              <a:rPr lang="en-US" dirty="0"/>
              <a:t>It contain records about how many new module are being added into your project.</a:t>
            </a:r>
          </a:p>
          <a:p>
            <a:r>
              <a:rPr lang="en-US" dirty="0"/>
              <a:t>This file is the entry point. </a:t>
            </a:r>
          </a:p>
          <a:p>
            <a:r>
              <a:rPr lang="en-US" dirty="0"/>
              <a:t>This file is basically a config file for every </a:t>
            </a:r>
            <a:r>
              <a:rPr lang="en-US" dirty="0" err="1"/>
              <a:t>nodejs</a:t>
            </a:r>
            <a:r>
              <a:rPr lang="en-US" dirty="0"/>
              <a:t> project perspective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290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71EA-9210-4056-A513-74EA6884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“ –g “ flag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C08FF9-E2A6-4B1B-A2B6-5DFF9DAEC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16677"/>
            <a:ext cx="11112299" cy="52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6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3F5E-8B6D-4B25-95C6-F015F7D6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38152"/>
            <a:ext cx="9404723" cy="775581"/>
          </a:xfrm>
        </p:spPr>
        <p:txBody>
          <a:bodyPr/>
          <a:lstStyle/>
          <a:p>
            <a:r>
              <a:rPr lang="en-US" dirty="0"/>
              <a:t>Working with “ –g” flag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34D3-276B-4B48-865E-A2764D051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913733"/>
            <a:ext cx="11191165" cy="1474625"/>
          </a:xfrm>
        </p:spPr>
        <p:txBody>
          <a:bodyPr>
            <a:normAutofit/>
          </a:bodyPr>
          <a:lstStyle/>
          <a:p>
            <a:r>
              <a:rPr lang="en-US" sz="2400" dirty="0"/>
              <a:t>Location or path where global modules are stored.</a:t>
            </a:r>
          </a:p>
          <a:p>
            <a:r>
              <a:rPr lang="en-US" sz="2400" dirty="0"/>
              <a:t>By using this command we can install it globally.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1658-C4B0-440C-8051-64960AC3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815152"/>
            <a:ext cx="11323957" cy="49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9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BA73-0C30-447E-86BF-B7BF3FB3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79763"/>
            <a:ext cx="9404723" cy="857467"/>
          </a:xfrm>
        </p:spPr>
        <p:txBody>
          <a:bodyPr/>
          <a:lstStyle/>
          <a:p>
            <a:r>
              <a:rPr lang="en-US" dirty="0"/>
              <a:t>Introduction to express </a:t>
            </a:r>
            <a:r>
              <a:rPr lang="en-US" dirty="0" err="1"/>
              <a:t>js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0BDC4-A3BD-464D-B7F8-2A5E5EC6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037231"/>
            <a:ext cx="11254737" cy="56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7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4E09-5A6F-4978-9040-6E308B32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73" y="103066"/>
            <a:ext cx="9404723" cy="811334"/>
          </a:xfrm>
        </p:spPr>
        <p:txBody>
          <a:bodyPr/>
          <a:lstStyle/>
          <a:p>
            <a:r>
              <a:rPr lang="en-US" dirty="0"/>
              <a:t>Example 1:express </a:t>
            </a:r>
            <a:r>
              <a:rPr lang="en-US" dirty="0" err="1"/>
              <a:t>js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9A048-F18C-4002-82BD-07F2C807B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74" y="914400"/>
            <a:ext cx="1129567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4B26-F60E-45EC-96F2-C7E146AB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91460"/>
            <a:ext cx="9404723" cy="1132373"/>
          </a:xfrm>
        </p:spPr>
        <p:txBody>
          <a:bodyPr/>
          <a:lstStyle/>
          <a:p>
            <a:r>
              <a:rPr lang="en-US" sz="3600" dirty="0"/>
              <a:t>How to pass </a:t>
            </a:r>
            <a:r>
              <a:rPr lang="en-IN" sz="3600" b="1" dirty="0"/>
              <a:t>parameters in the </a:t>
            </a:r>
            <a:r>
              <a:rPr lang="en-IN" sz="3600" b="1" dirty="0" err="1"/>
              <a:t>url</a:t>
            </a:r>
            <a:br>
              <a:rPr lang="en-IN" sz="3600" b="1" dirty="0"/>
            </a:br>
            <a:r>
              <a:rPr lang="en-IN" sz="3600" b="1" dirty="0"/>
              <a:t>Example -1</a:t>
            </a:r>
            <a:br>
              <a:rPr lang="en-IN" sz="3600" b="1" dirty="0"/>
            </a:b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46CCAE-3844-4EE3-9C96-20F8C06FD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323833"/>
            <a:ext cx="11350271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3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CC85-C621-4C57-ABE6-423252C4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Parameters in the </a:t>
            </a:r>
            <a:r>
              <a:rPr lang="en-IN" sz="4400" b="1" dirty="0" err="1"/>
              <a:t>url</a:t>
            </a:r>
            <a:r>
              <a:rPr lang="en-IN" sz="4400" b="1" dirty="0"/>
              <a:t> –</a:t>
            </a:r>
            <a:r>
              <a:rPr lang="en-IN" sz="4400" b="1" dirty="0" err="1"/>
              <a:t>express_js</a:t>
            </a:r>
            <a:br>
              <a:rPr lang="en-IN" sz="4400" b="1" dirty="0"/>
            </a:br>
            <a:r>
              <a:rPr lang="en-IN" sz="4400" b="1" dirty="0"/>
              <a:t>Example -2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EE20D-8573-450E-8C0E-79A72304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885" y="1853248"/>
            <a:ext cx="9187949" cy="43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4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CF21-23A9-41B1-B704-B8EEB95D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8505"/>
          </a:xfrm>
        </p:spPr>
        <p:txBody>
          <a:bodyPr/>
          <a:lstStyle/>
          <a:p>
            <a:r>
              <a:rPr lang="en-IN" sz="4000" b="1" dirty="0"/>
              <a:t>Parameters in the </a:t>
            </a:r>
            <a:r>
              <a:rPr lang="en-IN" sz="4000" b="1" dirty="0" err="1"/>
              <a:t>url</a:t>
            </a:r>
            <a:r>
              <a:rPr lang="en-IN" sz="4000" b="1" dirty="0"/>
              <a:t> –</a:t>
            </a:r>
            <a:r>
              <a:rPr lang="en-IN" sz="4000" b="1" dirty="0" err="1"/>
              <a:t>express_js</a:t>
            </a:r>
            <a:br>
              <a:rPr lang="en-IN" sz="4000" b="1" dirty="0"/>
            </a:br>
            <a:r>
              <a:rPr lang="en-IN" sz="4000" b="1" dirty="0"/>
              <a:t>Example -3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16811-5016-454C-875E-0D25E00E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64" y="1962486"/>
            <a:ext cx="9404722" cy="4195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1446E-2F0D-4ABC-BC60-8EB51AFF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09" y="1962486"/>
            <a:ext cx="5787443" cy="20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2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763B-256A-4FA6-8BD9-257D59A1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88" y="1665027"/>
            <a:ext cx="8825657" cy="1763973"/>
          </a:xfrm>
        </p:spPr>
        <p:txBody>
          <a:bodyPr/>
          <a:lstStyle/>
          <a:p>
            <a:r>
              <a:rPr lang="en-IN" sz="4400" dirty="0">
                <a:latin typeface="Arial Rounded MT Bold" panose="020F0704030504030204" pitchFamily="34" charset="0"/>
              </a:rPr>
              <a:t>Node.js - Utility Modules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B241C-15AD-4BD2-8287-B2925000C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18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8E95-4B3C-49DB-B855-2208035C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29" y="357184"/>
            <a:ext cx="9404723" cy="720989"/>
          </a:xfrm>
        </p:spPr>
        <p:txBody>
          <a:bodyPr/>
          <a:lstStyle/>
          <a:p>
            <a:r>
              <a:rPr lang="en-US" dirty="0"/>
              <a:t>Some points about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8DF3-1A39-4D5A-A625-BB2906C01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3766"/>
            <a:ext cx="9929124" cy="4906784"/>
          </a:xfrm>
        </p:spPr>
        <p:txBody>
          <a:bodyPr>
            <a:noAutofit/>
          </a:bodyPr>
          <a:lstStyle/>
          <a:p>
            <a:r>
              <a:rPr lang="en-IN" sz="2800" dirty="0">
                <a:latin typeface="Open Sans"/>
              </a:rPr>
              <a:t>In simple word node.js is “server-side JavaScript platform”</a:t>
            </a:r>
          </a:p>
          <a:p>
            <a:r>
              <a:rPr lang="en-US" sz="2800" dirty="0">
                <a:latin typeface="Open Sans"/>
              </a:rPr>
              <a:t>I</a:t>
            </a:r>
            <a:r>
              <a:rPr lang="en-IN" sz="2800" dirty="0">
                <a:latin typeface="Open Sans"/>
              </a:rPr>
              <a:t>t’s a command line tool (</a:t>
            </a:r>
            <a:r>
              <a:rPr lang="en-IN" sz="2800">
                <a:latin typeface="Open Sans"/>
              </a:rPr>
              <a:t>CLI based )</a:t>
            </a:r>
            <a:endParaRPr lang="en-IN" sz="2800" dirty="0">
              <a:latin typeface="Open Sans"/>
            </a:endParaRPr>
          </a:p>
          <a:p>
            <a:r>
              <a:rPr lang="en-US" sz="2800" dirty="0">
                <a:latin typeface="Open Sans"/>
              </a:rPr>
              <a:t>I</a:t>
            </a:r>
            <a:r>
              <a:rPr lang="en-IN" sz="2800" dirty="0">
                <a:latin typeface="Open Sans"/>
              </a:rPr>
              <a:t>n “node.js” where “</a:t>
            </a:r>
            <a:r>
              <a:rPr lang="en-IN" sz="2800" dirty="0" err="1">
                <a:latin typeface="Open Sans"/>
              </a:rPr>
              <a:t>js</a:t>
            </a:r>
            <a:r>
              <a:rPr lang="en-IN" sz="2800" dirty="0">
                <a:latin typeface="Open Sans"/>
              </a:rPr>
              <a:t>” doesn’t mean that its solely written in JavaScript.</a:t>
            </a:r>
          </a:p>
          <a:p>
            <a:r>
              <a:rPr lang="en-US" sz="2800" dirty="0">
                <a:latin typeface="Open Sans"/>
              </a:rPr>
              <a:t>It’s 40% “</a:t>
            </a:r>
            <a:r>
              <a:rPr lang="en-US" sz="2800" dirty="0" err="1">
                <a:latin typeface="Open Sans"/>
              </a:rPr>
              <a:t>js</a:t>
            </a:r>
            <a:r>
              <a:rPr lang="en-US" sz="2800" dirty="0">
                <a:latin typeface="Open Sans"/>
              </a:rPr>
              <a:t>” and 60% “</a:t>
            </a:r>
            <a:r>
              <a:rPr lang="en-US" sz="2800" dirty="0" err="1">
                <a:latin typeface="Open Sans"/>
              </a:rPr>
              <a:t>c++</a:t>
            </a:r>
            <a:r>
              <a:rPr lang="en-US" sz="2800" dirty="0">
                <a:latin typeface="Open Sans"/>
              </a:rPr>
              <a:t>”.</a:t>
            </a:r>
            <a:endParaRPr lang="en-IN" sz="2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61373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01E-9139-4A8C-826A-910523A4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topics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B3E7B-4349-40C3-ABCE-738D70567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14651"/>
            <a:ext cx="8662164" cy="50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2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873E-791E-4E60-B61C-532CC1A8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046"/>
          </a:xfrm>
        </p:spPr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D37E3-D1CD-49B4-9052-ABBD47D6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78310"/>
            <a:ext cx="8662164" cy="48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3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617C-8D14-42FB-BDDB-4E0C1093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46" y="2461667"/>
            <a:ext cx="8825657" cy="860400"/>
          </a:xfrm>
        </p:spPr>
        <p:txBody>
          <a:bodyPr/>
          <a:lstStyle/>
          <a:p>
            <a:r>
              <a:rPr lang="en-US" dirty="0"/>
              <a:t>MongoDB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8BCAB-8E30-42A8-8DBC-A6AB5B8B4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643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1ECF-BE9A-4F5A-A141-D88E46A3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6524"/>
          </a:xfrm>
        </p:spPr>
        <p:txBody>
          <a:bodyPr/>
          <a:lstStyle/>
          <a:p>
            <a:r>
              <a:rPr lang="en-US" dirty="0"/>
              <a:t>Download link – required S/W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0B0D-78A9-46EB-A498-6FD269AA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58" y="1269242"/>
            <a:ext cx="9176396" cy="5270103"/>
          </a:xfrm>
        </p:spPr>
        <p:txBody>
          <a:bodyPr>
            <a:normAutofit/>
          </a:bodyPr>
          <a:lstStyle/>
          <a:p>
            <a:r>
              <a:rPr lang="en-US" dirty="0" err="1"/>
              <a:t>Mongodb</a:t>
            </a:r>
            <a:r>
              <a:rPr lang="en-US" dirty="0"/>
              <a:t>-download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https://www.mongodb.com/download-center/community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IN" dirty="0" err="1">
                <a:solidFill>
                  <a:srgbClr val="FFFF00"/>
                </a:solidFill>
                <a:hlinkClick r:id="rId3"/>
              </a:rPr>
              <a:t>Mongodb</a:t>
            </a:r>
            <a:r>
              <a:rPr lang="en-IN" dirty="0">
                <a:solidFill>
                  <a:srgbClr val="FFFF00"/>
                </a:solidFill>
              </a:rPr>
              <a:t>-</a:t>
            </a:r>
            <a:r>
              <a:rPr lang="en-IN" dirty="0">
                <a:solidFill>
                  <a:srgbClr val="FFFF00"/>
                </a:solidFill>
                <a:hlinkClick r:id="rId3"/>
              </a:rPr>
              <a:t> compass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  <a:hlinkClick r:id="rId3"/>
              </a:rPr>
              <a:t>https://www.mongodb.com/download-center/compass?jmp=hero</a:t>
            </a:r>
            <a:endParaRPr lang="en-IN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Postman app::</a:t>
            </a:r>
          </a:p>
          <a:p>
            <a:r>
              <a:rPr lang="en-IN" dirty="0">
                <a:solidFill>
                  <a:srgbClr val="FFFF00"/>
                </a:solidFill>
                <a:hlinkClick r:id="rId4"/>
              </a:rPr>
              <a:t>https://www.getpostman.com/apps</a:t>
            </a:r>
            <a:endParaRPr lang="en-IN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NPM Official Site</a:t>
            </a:r>
          </a:p>
          <a:p>
            <a:r>
              <a:rPr lang="en-IN" dirty="0">
                <a:solidFill>
                  <a:srgbClr val="FFFF00"/>
                </a:solidFill>
              </a:rPr>
              <a:t>https://www.npmjs.com/</a:t>
            </a:r>
          </a:p>
        </p:txBody>
      </p:sp>
    </p:spTree>
    <p:extLst>
      <p:ext uri="{BB962C8B-B14F-4D97-AF65-F5344CB8AC3E}">
        <p14:creationId xmlns:p14="http://schemas.microsoft.com/office/powerpoint/2010/main" val="1522752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9478-9496-4A6E-BB5A-B754B4A0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popular Application using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E1D31-F674-484A-85CD-DC3F2550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62" y="2019870"/>
            <a:ext cx="9203692" cy="4228530"/>
          </a:xfrm>
        </p:spPr>
        <p:txBody>
          <a:bodyPr/>
          <a:lstStyle/>
          <a:p>
            <a:r>
              <a:rPr lang="en-US" dirty="0"/>
              <a:t>Yahoo!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Linkedin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eBay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725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20031</TotalTime>
  <Words>1636</Words>
  <Application>Microsoft Office PowerPoint</Application>
  <PresentationFormat>Widescreen</PresentationFormat>
  <Paragraphs>204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Arial Black</vt:lpstr>
      <vt:lpstr>Arial Rounded MT Bold</vt:lpstr>
      <vt:lpstr>Century Gothic</vt:lpstr>
      <vt:lpstr>Open Sans</vt:lpstr>
      <vt:lpstr>Wingdings 3</vt:lpstr>
      <vt:lpstr>Ion</vt:lpstr>
      <vt:lpstr>                The  Server-side JavaScript</vt:lpstr>
      <vt:lpstr>MEAN STACK – FULL STACK DEVELOPMENT</vt:lpstr>
      <vt:lpstr>MERN STACK – FULL STACK DEVELOPMENT</vt:lpstr>
      <vt:lpstr>History - NodeJS Application  </vt:lpstr>
      <vt:lpstr>Introduction to Node.JS</vt:lpstr>
      <vt:lpstr>NodeJS App - Introduction</vt:lpstr>
      <vt:lpstr>Software required for Full Stack using MERN STACK !!</vt:lpstr>
      <vt:lpstr>Some Characteristics of NodeJS</vt:lpstr>
      <vt:lpstr>Some points about Node.js</vt:lpstr>
      <vt:lpstr>Continue…</vt:lpstr>
      <vt:lpstr>How to download and install Node.js</vt:lpstr>
      <vt:lpstr>How to download and install VS code </vt:lpstr>
      <vt:lpstr>Verify installation status!!</vt:lpstr>
      <vt:lpstr>Introduction to Node.js Basic Program</vt:lpstr>
      <vt:lpstr>Lets start with “Hello World” Program…</vt:lpstr>
      <vt:lpstr>REPL Terminal Example (Read Eval Print Loop)</vt:lpstr>
      <vt:lpstr>PowerPoint Presentation</vt:lpstr>
      <vt:lpstr>Node.js - First Application </vt:lpstr>
      <vt:lpstr>  About : nodemon module</vt:lpstr>
      <vt:lpstr>PowerPoint Presentation</vt:lpstr>
      <vt:lpstr>Working with built-in module and some features</vt:lpstr>
      <vt:lpstr>Following code creates an HTTP server and prints ‘Welcome to node.js Application’</vt:lpstr>
      <vt:lpstr>About last slide block of code: Components of a NodeJS application</vt:lpstr>
      <vt:lpstr>Coding example – http module</vt:lpstr>
      <vt:lpstr>PowerPoint Presentation</vt:lpstr>
      <vt:lpstr>PowerPoint Presentation</vt:lpstr>
      <vt:lpstr>PowerPoint Presentation</vt:lpstr>
      <vt:lpstr>PowerPoint Presentation</vt:lpstr>
      <vt:lpstr>Example-1 : ‘path’ module</vt:lpstr>
      <vt:lpstr>Example-1 : ‘os’ module</vt:lpstr>
      <vt:lpstr>Using ‘Template string’ ES6 feature</vt:lpstr>
      <vt:lpstr>“upper-case” module  Example -1</vt:lpstr>
      <vt:lpstr>Example : 2 -“upper-case” module Official site for npm -  https://www.npmjs.com/ </vt:lpstr>
      <vt:lpstr>Run &amp;&amp; Output</vt:lpstr>
      <vt:lpstr>Custom module</vt:lpstr>
      <vt:lpstr>Example 2</vt:lpstr>
      <vt:lpstr>Node.js - Global Objects </vt:lpstr>
      <vt:lpstr>PowerPoint Presentation</vt:lpstr>
      <vt:lpstr>Example -1 </vt:lpstr>
      <vt:lpstr>Example -2</vt:lpstr>
      <vt:lpstr>Example -3</vt:lpstr>
      <vt:lpstr>       Node.js - File System </vt:lpstr>
      <vt:lpstr>How to read a text (.txt) file!!!</vt:lpstr>
      <vt:lpstr>How to write one file content into another file</vt:lpstr>
      <vt:lpstr>File reading</vt:lpstr>
      <vt:lpstr>Remove file from dir</vt:lpstr>
      <vt:lpstr>If file is not present=&gt; error</vt:lpstr>
      <vt:lpstr>Create dir Sync way</vt:lpstr>
      <vt:lpstr>Remove dir Sync way</vt:lpstr>
      <vt:lpstr>Create dir and file Async way</vt:lpstr>
      <vt:lpstr>Use of ‘fs’ module</vt:lpstr>
      <vt:lpstr>Event Module</vt:lpstr>
      <vt:lpstr>Event Module :  Example 1</vt:lpstr>
      <vt:lpstr>Event Module :  Example 2</vt:lpstr>
      <vt:lpstr>Event (‘util’ module) : Example 2 </vt:lpstr>
      <vt:lpstr>Read File Stream</vt:lpstr>
      <vt:lpstr>Read File Stream</vt:lpstr>
      <vt:lpstr>Example - 2</vt:lpstr>
      <vt:lpstr>Example-1 (fs module)</vt:lpstr>
      <vt:lpstr>Data flow control using “writeStream” object</vt:lpstr>
      <vt:lpstr>Data flow control using Pipes</vt:lpstr>
      <vt:lpstr>Deals with JSON in Node.js</vt:lpstr>
      <vt:lpstr>JSON-</vt:lpstr>
      <vt:lpstr>Realtime example of passing JSON DATA</vt:lpstr>
      <vt:lpstr>JSON Value  JSON-  key, value pair. Key– always string format</vt:lpstr>
      <vt:lpstr>PowerPoint Presentation</vt:lpstr>
      <vt:lpstr>Passing JSON Data to the Web Browser</vt:lpstr>
      <vt:lpstr>Output</vt:lpstr>
      <vt:lpstr>Passing JSON Data to the Web Browser Example - 2</vt:lpstr>
      <vt:lpstr>Node.js – Routing Concept </vt:lpstr>
      <vt:lpstr>Routing Concept using NodeJS app Example-1</vt:lpstr>
      <vt:lpstr>Routing Example - 2</vt:lpstr>
      <vt:lpstr>Node.js - Express Framework </vt:lpstr>
      <vt:lpstr>NodeJS - NPM</vt:lpstr>
      <vt:lpstr>NodeJS NPM </vt:lpstr>
      <vt:lpstr>How to install “express”  </vt:lpstr>
      <vt:lpstr>Use of “-save” flag or command</vt:lpstr>
      <vt:lpstr>After uninstall express module:</vt:lpstr>
      <vt:lpstr>Next stage (dependencies are still there within package.json</vt:lpstr>
      <vt:lpstr>Just using “npm install” command get full express module</vt:lpstr>
      <vt:lpstr>Pakage.json file</vt:lpstr>
      <vt:lpstr>Use of “ –g “ flag</vt:lpstr>
      <vt:lpstr>Working with “ –g” flag</vt:lpstr>
      <vt:lpstr>Introduction to express js</vt:lpstr>
      <vt:lpstr>Example 1:express js</vt:lpstr>
      <vt:lpstr>How to pass parameters in the url Example -1 </vt:lpstr>
      <vt:lpstr>Parameters in the url –express_js Example -2</vt:lpstr>
      <vt:lpstr>Parameters in the url –express_js Example -3</vt:lpstr>
      <vt:lpstr>Node.js - Utility Modules </vt:lpstr>
      <vt:lpstr>Some important topics</vt:lpstr>
      <vt:lpstr>Continue…</vt:lpstr>
      <vt:lpstr>MongoDB</vt:lpstr>
      <vt:lpstr>Download link – required S/W</vt:lpstr>
      <vt:lpstr>Some of the popular Application using node.js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</dc:title>
  <dc:creator>Debojyoti</dc:creator>
  <cp:lastModifiedBy>USER</cp:lastModifiedBy>
  <cp:revision>262</cp:revision>
  <dcterms:created xsi:type="dcterms:W3CDTF">2017-12-25T12:44:56Z</dcterms:created>
  <dcterms:modified xsi:type="dcterms:W3CDTF">2022-08-08T12:39:00Z</dcterms:modified>
</cp:coreProperties>
</file>